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20" r:id="rId1"/>
  </p:sldMasterIdLst>
  <p:notesMasterIdLst>
    <p:notesMasterId r:id="rId17"/>
  </p:notesMasterIdLst>
  <p:sldIdLst>
    <p:sldId id="270" r:id="rId2"/>
    <p:sldId id="256" r:id="rId3"/>
    <p:sldId id="257" r:id="rId4"/>
    <p:sldId id="269" r:id="rId5"/>
    <p:sldId id="262" r:id="rId6"/>
    <p:sldId id="272" r:id="rId7"/>
    <p:sldId id="274" r:id="rId8"/>
    <p:sldId id="273" r:id="rId9"/>
    <p:sldId id="264" r:id="rId10"/>
    <p:sldId id="259" r:id="rId11"/>
    <p:sldId id="260" r:id="rId12"/>
    <p:sldId id="263" r:id="rId13"/>
    <p:sldId id="275" r:id="rId14"/>
    <p:sldId id="261" r:id="rId15"/>
    <p:sldId id="26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F6DAA94-57CE-48D2-B0EB-A508C561CF2C}">
          <p14:sldIdLst>
            <p14:sldId id="270"/>
            <p14:sldId id="256"/>
            <p14:sldId id="257"/>
            <p14:sldId id="269"/>
            <p14:sldId id="262"/>
            <p14:sldId id="272"/>
            <p14:sldId id="274"/>
            <p14:sldId id="273"/>
            <p14:sldId id="264"/>
            <p14:sldId id="259"/>
            <p14:sldId id="260"/>
            <p14:sldId id="263"/>
            <p14:sldId id="275"/>
            <p14:sldId id="261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83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8938D-2C18-416E-A16A-749E39425D57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B4ACA-5A51-4707-97B9-77224A2D6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368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7200" y="2052960"/>
            <a:ext cx="26416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F518B-58A3-4C01-BCE7-56BE550F087F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AA1897-E98A-425E-B8BE-6CD4271A163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2052960"/>
            <a:ext cx="84328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518B-58A3-4C01-BCE7-56BE550F087F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1897-E98A-425E-B8BE-6CD4271A16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3200" y="147319"/>
            <a:ext cx="89408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347200" y="147319"/>
            <a:ext cx="2608061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274639"/>
            <a:ext cx="2235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518B-58A3-4C01-BCE7-56BE550F087F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2AA1897-E98A-425E-B8BE-6CD4271A16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518B-58A3-4C01-BCE7-56BE550F087F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1897-E98A-425E-B8BE-6CD4271A163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0400" y="2892277"/>
            <a:ext cx="21336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8F518B-58A3-4C01-BCE7-56BE550F087F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2AA1897-E98A-425E-B8BE-6CD4271A163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8000" y="2892277"/>
            <a:ext cx="84328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518B-58A3-4C01-BCE7-56BE550F087F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1897-E98A-425E-B8BE-6CD4271A163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22438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386917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518B-58A3-4C01-BCE7-56BE550F087F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1897-E98A-425E-B8BE-6CD4271A16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518B-58A3-4C01-BCE7-56BE550F087F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1897-E98A-425E-B8BE-6CD4271A163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00" y="150919"/>
            <a:ext cx="11775736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518B-58A3-4C01-BCE7-56BE550F087F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1897-E98A-425E-B8BE-6CD4271A16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203200" y="152400"/>
            <a:ext cx="89408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304801"/>
            <a:ext cx="7823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6336" y="2130552"/>
            <a:ext cx="2231136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518B-58A3-4C01-BCE7-56BE550F087F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AA1897-E98A-425E-B8BE-6CD4271A163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546336" y="457200"/>
            <a:ext cx="2234213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" y="152400"/>
            <a:ext cx="89408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0400" y="2133600"/>
            <a:ext cx="22352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518B-58A3-4C01-BCE7-56BE550F087F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1897-E98A-425E-B8BE-6CD4271A16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550400" y="460248"/>
            <a:ext cx="22352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3200" y="1634971"/>
            <a:ext cx="11775736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3199" y="152401"/>
            <a:ext cx="11752063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99" y="1719071"/>
            <a:ext cx="11210524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228F518B-58A3-4C01-BCE7-56BE550F087F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2AA1897-E98A-425E-B8BE-6CD4271A163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716B38-A1CD-4961-8C68-FDC30E36AC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1" y="2915921"/>
            <a:ext cx="7813964" cy="4077856"/>
          </a:xfrm>
        </p:spPr>
        <p:txBody>
          <a:bodyPr>
            <a:noAutofit/>
          </a:bodyPr>
          <a:lstStyle/>
          <a:p>
            <a:pPr algn="r"/>
            <a:r>
              <a:rPr lang="ru-RU" sz="1800" dirty="0"/>
              <a:t>Команда ЧЕБУРАШКИ,</a:t>
            </a:r>
            <a:br>
              <a:rPr lang="ru-RU" sz="1800" dirty="0"/>
            </a:br>
            <a:r>
              <a:rPr lang="ru-RU" sz="1800" dirty="0"/>
              <a:t> в составе: </a:t>
            </a:r>
          </a:p>
          <a:p>
            <a:pPr algn="r"/>
            <a:r>
              <a:rPr lang="ru-RU" sz="1800" i="1" dirty="0"/>
              <a:t>Антипов Ян, </a:t>
            </a:r>
            <a:endParaRPr lang="ru-RU" sz="1800" dirty="0"/>
          </a:p>
          <a:p>
            <a:pPr algn="r"/>
            <a:r>
              <a:rPr lang="ru-RU" sz="1800" dirty="0" err="1"/>
              <a:t>Самедов</a:t>
            </a:r>
            <a:r>
              <a:rPr lang="ru-RU" sz="1800" dirty="0"/>
              <a:t> Дамир. </a:t>
            </a:r>
          </a:p>
          <a:p>
            <a:pPr algn="r"/>
            <a:endParaRPr lang="en-US" sz="1800" b="1" i="1" dirty="0"/>
          </a:p>
          <a:p>
            <a:pPr algn="r"/>
            <a:r>
              <a:rPr lang="ru-RU" sz="1800" b="1" i="1" dirty="0"/>
              <a:t>Руководитель</a:t>
            </a:r>
            <a:r>
              <a:rPr lang="ru-RU" sz="1800" i="1" dirty="0"/>
              <a:t>:</a:t>
            </a:r>
            <a:endParaRPr lang="ru-RU" sz="1800" dirty="0"/>
          </a:p>
          <a:p>
            <a:pPr algn="r"/>
            <a:r>
              <a:rPr lang="ru-RU" sz="1800" i="1" dirty="0"/>
              <a:t>Попова Елена Евгеньевна</a:t>
            </a:r>
            <a:r>
              <a:rPr lang="ru-RU" sz="1800" dirty="0"/>
              <a:t> </a:t>
            </a:r>
          </a:p>
          <a:p>
            <a:pPr algn="r"/>
            <a:r>
              <a:rPr lang="ru-RU" sz="1800" dirty="0"/>
              <a:t>преподаватель робототехники,</a:t>
            </a:r>
          </a:p>
          <a:p>
            <a:pPr algn="r"/>
            <a:r>
              <a:rPr lang="ru-RU" sz="1800" dirty="0"/>
              <a:t>заместитель директора по учебной части</a:t>
            </a:r>
            <a:br>
              <a:rPr lang="ru-RU" sz="1800" dirty="0"/>
            </a:br>
            <a:r>
              <a:rPr lang="ru-RU" sz="1800" dirty="0"/>
              <a:t>Школы интеллектуального развития «Мистер Брейн»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E7D2CE-37FA-41BD-A268-C51E902F6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60" y="595744"/>
            <a:ext cx="9033165" cy="1066483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 и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помощьник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«КИТ» 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базе конструктора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Lego Mindstorms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EV3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сбора пластикового мусора с поверхности воды</a:t>
            </a:r>
            <a:endParaRPr lang="ru-RU" sz="6000" dirty="0"/>
          </a:p>
        </p:txBody>
      </p:sp>
      <p:pic>
        <p:nvPicPr>
          <p:cNvPr id="4" name="Picture 2" descr="E:\Елена\! 2019-2020 МИСТЕРБРЕЙН\фото Мистер Брейн 2019-2020-2021\Снимок.PNG">
            <a:extLst>
              <a:ext uri="{FF2B5EF4-FFF2-40B4-BE49-F238E27FC236}">
                <a16:creationId xmlns:a16="http://schemas.microsoft.com/office/drawing/2014/main" id="{55B25EFE-C558-4167-8F49-0F1E5B39C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094" y="4926361"/>
            <a:ext cx="1770957" cy="111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60CD9F-8183-4B79-8516-AA1B647D6879}"/>
              </a:ext>
            </a:extLst>
          </p:cNvPr>
          <p:cNvSpPr txBox="1"/>
          <p:nvPr/>
        </p:nvSpPr>
        <p:spPr>
          <a:xfrm>
            <a:off x="9743094" y="6090201"/>
            <a:ext cx="1620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Город Тюмень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2A7A3A6-4ABE-458A-A47A-B99F02DBF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60" y="2103120"/>
            <a:ext cx="4872890" cy="37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89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765" y="305234"/>
            <a:ext cx="6054436" cy="1454294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для запуска робота: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блок-схема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601075" y="112458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814142"/>
              </p:ext>
            </p:extLst>
          </p:nvPr>
        </p:nvGraphicFramePr>
        <p:xfrm>
          <a:off x="6898107" y="305234"/>
          <a:ext cx="5015345" cy="6196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Точечный рисунок" r:id="rId3" imgW="3741744" imgH="5235394" progId="Paint.Picture">
                  <p:embed/>
                </p:oleObj>
              </mc:Choice>
              <mc:Fallback>
                <p:oleObj name="Точечный рисунок" r:id="rId3" imgW="3741744" imgH="5235394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8107" y="305234"/>
                        <a:ext cx="5015345" cy="61963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Стрелка: изогнутая вниз 3">
            <a:extLst>
              <a:ext uri="{FF2B5EF4-FFF2-40B4-BE49-F238E27FC236}">
                <a16:creationId xmlns:a16="http://schemas.microsoft.com/office/drawing/2014/main" id="{BDC8E779-921B-4247-8C37-A9C5ABDE7707}"/>
              </a:ext>
            </a:extLst>
          </p:cNvPr>
          <p:cNvSpPr/>
          <p:nvPr/>
        </p:nvSpPr>
        <p:spPr>
          <a:xfrm rot="20204289" flipV="1">
            <a:off x="5293864" y="2296293"/>
            <a:ext cx="4514823" cy="81122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46068173-C324-47B3-B0E9-43DB59554E4B}"/>
              </a:ext>
            </a:extLst>
          </p:cNvPr>
          <p:cNvSpPr txBox="1">
            <a:spLocks/>
          </p:cNvSpPr>
          <p:nvPr/>
        </p:nvSpPr>
        <p:spPr>
          <a:xfrm>
            <a:off x="481936" y="2059167"/>
            <a:ext cx="4811959" cy="381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pc="150" dirty="0">
                <a:solidFill>
                  <a:schemeClr val="bg1"/>
                </a:solidFill>
              </a:rPr>
              <a:t>Проверка 2 условий:</a:t>
            </a:r>
          </a:p>
          <a:p>
            <a:pPr algn="r">
              <a:spcBef>
                <a:spcPts val="0"/>
              </a:spcBef>
            </a:pPr>
            <a:endParaRPr lang="ru-RU" spc="150" dirty="0">
              <a:solidFill>
                <a:schemeClr val="bg1"/>
              </a:solidFill>
            </a:endParaRPr>
          </a:p>
          <a:p>
            <a:pPr algn="r">
              <a:spcBef>
                <a:spcPts val="0"/>
              </a:spcBef>
            </a:pPr>
            <a:r>
              <a:rPr lang="ru-RU" spc="150" dirty="0">
                <a:solidFill>
                  <a:schemeClr val="bg1"/>
                </a:solidFill>
              </a:rPr>
              <a:t> «обнаружен ли мусор»</a:t>
            </a:r>
          </a:p>
          <a:p>
            <a:pPr algn="r">
              <a:spcBef>
                <a:spcPts val="0"/>
              </a:spcBef>
            </a:pPr>
            <a:r>
              <a:rPr lang="ru-RU" spc="150" dirty="0">
                <a:solidFill>
                  <a:schemeClr val="bg1"/>
                </a:solidFill>
              </a:rPr>
              <a:t>(УЗД) </a:t>
            </a:r>
          </a:p>
          <a:p>
            <a:pPr algn="just">
              <a:spcBef>
                <a:spcPts val="0"/>
              </a:spcBef>
            </a:pPr>
            <a:endParaRPr lang="ru-RU" spc="150" dirty="0">
              <a:solidFill>
                <a:schemeClr val="bg1"/>
              </a:solidFill>
            </a:endParaRPr>
          </a:p>
          <a:p>
            <a:pPr algn="r">
              <a:spcBef>
                <a:spcPts val="0"/>
              </a:spcBef>
            </a:pPr>
            <a:r>
              <a:rPr lang="ru-RU" spc="150" dirty="0">
                <a:solidFill>
                  <a:schemeClr val="bg1"/>
                </a:solidFill>
              </a:rPr>
              <a:t>«собран ли мусор в внутреннем отсеке?»</a:t>
            </a:r>
          </a:p>
          <a:p>
            <a:pPr algn="r">
              <a:spcBef>
                <a:spcPts val="0"/>
              </a:spcBef>
            </a:pPr>
            <a:r>
              <a:rPr lang="ru-RU" spc="150" dirty="0">
                <a:solidFill>
                  <a:schemeClr val="bg1"/>
                </a:solidFill>
              </a:rPr>
              <a:t>(ожидание 4 с)</a:t>
            </a:r>
          </a:p>
        </p:txBody>
      </p:sp>
      <p:sp>
        <p:nvSpPr>
          <p:cNvPr id="9" name="Стрелка: изогнутая вниз 8">
            <a:extLst>
              <a:ext uri="{FF2B5EF4-FFF2-40B4-BE49-F238E27FC236}">
                <a16:creationId xmlns:a16="http://schemas.microsoft.com/office/drawing/2014/main" id="{CE3A04F6-4A59-4546-BB8A-0D88E3464B9C}"/>
              </a:ext>
            </a:extLst>
          </p:cNvPr>
          <p:cNvSpPr/>
          <p:nvPr/>
        </p:nvSpPr>
        <p:spPr>
          <a:xfrm rot="390519" flipV="1">
            <a:off x="5137338" y="4756287"/>
            <a:ext cx="4805687" cy="69716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606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7275" y="1809751"/>
            <a:ext cx="6886575" cy="4162425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801" y="281975"/>
            <a:ext cx="11503199" cy="478299"/>
          </a:xfrm>
        </p:spPr>
        <p:txBody>
          <a:bodyPr>
            <a:normAutofit fontScale="90000"/>
          </a:bodyPr>
          <a:lstStyle/>
          <a:p>
            <a:pPr algn="l"/>
            <a:r>
              <a:rPr lang="ru-RU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для запуска робота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1950" y="733428"/>
            <a:ext cx="3414183" cy="5956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98525">
              <a:lnSpc>
                <a:spcPct val="150000"/>
              </a:lnSpc>
              <a:spcAft>
                <a:spcPts val="0"/>
              </a:spcAft>
            </a:pPr>
            <a:r>
              <a:rPr lang="ru-RU" sz="1600" spc="150" dirty="0">
                <a:solidFill>
                  <a:schemeClr val="bg1"/>
                </a:solidFill>
              </a:rPr>
              <a:t>Наша программа состоит из подпрограмм: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spc="150" dirty="0">
                <a:solidFill>
                  <a:schemeClr val="bg1"/>
                </a:solidFill>
              </a:rPr>
              <a:t>Подпрограмма №0 для связи </a:t>
            </a:r>
            <a:r>
              <a:rPr lang="en-US" sz="1600" spc="150" dirty="0">
                <a:solidFill>
                  <a:schemeClr val="bg1"/>
                </a:solidFill>
              </a:rPr>
              <a:t>Bluetooth</a:t>
            </a:r>
            <a:r>
              <a:rPr lang="ru-RU" sz="1600" spc="150" dirty="0">
                <a:solidFill>
                  <a:schemeClr val="bg1"/>
                </a:solidFill>
              </a:rPr>
              <a:t>;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spc="150" dirty="0">
                <a:solidFill>
                  <a:schemeClr val="bg1"/>
                </a:solidFill>
              </a:rPr>
              <a:t>подпрограмма №1 составлена согласно блок-схеме, представленной на предыдущем слайде. 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spc="150" dirty="0">
                <a:solidFill>
                  <a:schemeClr val="bg1"/>
                </a:solidFill>
              </a:rPr>
              <a:t>подпрограмма №2 отвечает за движение робота вперед 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spc="150" dirty="0">
                <a:solidFill>
                  <a:schemeClr val="bg1"/>
                </a:solidFill>
              </a:rPr>
              <a:t>Подпрограмма №3 – экстренная остановка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spc="150" dirty="0">
                <a:solidFill>
                  <a:schemeClr val="bg1"/>
                </a:solidFill>
              </a:rPr>
              <a:t>Подпрограмма №4 - звуки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CE74A2-A7BD-4B7A-8AEE-6C9FDAFB9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942" y="1627110"/>
            <a:ext cx="8228108" cy="419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29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1911C7-4CA1-9641-9F90-4EDB1EDF4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55847"/>
            <a:ext cx="11379200" cy="105439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</a:t>
            </a:r>
            <a:r>
              <a:rPr lang="ru-RU" dirty="0"/>
              <a:t>емонстрация сбора пластикового мусора </a:t>
            </a:r>
            <a:br>
              <a:rPr lang="ru-RU" dirty="0"/>
            </a:br>
            <a:r>
              <a:rPr lang="ru-RU" dirty="0"/>
              <a:t>роботом «КИТ»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2"/>
          <a:stretch>
            <a:fillRect/>
          </a:stretch>
        </p:blipFill>
        <p:spPr>
          <a:xfrm>
            <a:off x="7771412" y="1654133"/>
            <a:ext cx="3911601" cy="2499185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835890" y="4153318"/>
            <a:ext cx="3782644" cy="24991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8336C2-5BC9-4CED-9A16-5EE292546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447" y="1693989"/>
            <a:ext cx="7224713" cy="491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95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1911C7-4CA1-9641-9F90-4EDB1EDF4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55847"/>
            <a:ext cx="11379200" cy="105439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</a:t>
            </a:r>
            <a:r>
              <a:rPr lang="ru-RU" dirty="0"/>
              <a:t>емонстрация сбора пластикового мусора </a:t>
            </a:r>
            <a:br>
              <a:rPr lang="ru-RU" dirty="0"/>
            </a:br>
            <a:r>
              <a:rPr lang="ru-RU" dirty="0"/>
              <a:t>роботом «КИТ» и помощи «Центра»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B9B2E8-A164-4611-AEDF-17349D2A8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15594"/>
            <a:ext cx="12192000" cy="19424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32AB82-5035-4FAF-96B5-BD1056A9D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137" y="1675689"/>
            <a:ext cx="4200525" cy="31432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082DEA-0CA4-42CE-98B5-703AD623C1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875" y="1675689"/>
            <a:ext cx="374332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09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6081" y="1033780"/>
            <a:ext cx="8402320" cy="5824220"/>
          </a:xfrm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Мы внимательно изучили проблему огромного количества мусора на нашей планете и узнали, что особенно опасны огромные скопления пластика на водных поверхностях, которые приводят к множеству глобальных проблем. </a:t>
            </a:r>
            <a:br>
              <a:rPr lang="ru-RU" sz="1600" dirty="0">
                <a:solidFill>
                  <a:schemeClr val="bg1"/>
                </a:solidFill>
              </a:rPr>
            </a:br>
            <a:endParaRPr lang="ru-RU" sz="1600" dirty="0">
              <a:solidFill>
                <a:schemeClr val="bg1"/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Мы изучили существующие способы сбора пластика с поверхности воды, они весьма успешны, однако меньше загрязнений в Мировом океане пластиковым мусором не становится. Нужны дополнительные идеи и экстренные меры не только для сбора пластикового мусора, но и его правильной утилизации и переработки.</a:t>
            </a:r>
            <a:br>
              <a:rPr lang="ru-RU" sz="1600" dirty="0">
                <a:solidFill>
                  <a:schemeClr val="bg1"/>
                </a:solidFill>
              </a:rPr>
            </a:br>
            <a:endParaRPr lang="ru-RU" sz="1600" dirty="0">
              <a:solidFill>
                <a:schemeClr val="bg1"/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Наш проект, как одна из таких идей – робот «КИТ». Он запрограммирован на движение вдоль берегов морей и океанов. Обнаруживает мусор и легко собирает его с поверхности воды в свою пасть и далее во внутреннем отсеке трамбует его, а затем осуществляет транспортировку и сброс в пункте переработки или утилизации мусора. Следует привлечь большее внимание всех людей к этой проблеме и предотвратить новые сбросы отходов. </a:t>
            </a:r>
            <a:br>
              <a:rPr lang="ru-RU" sz="1600" dirty="0">
                <a:solidFill>
                  <a:schemeClr val="bg1"/>
                </a:solidFill>
              </a:rPr>
            </a:br>
            <a:endParaRPr lang="ru-RU" sz="1600" dirty="0">
              <a:solidFill>
                <a:schemeClr val="bg1"/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Наш проект может быть использован на занятиях «Окружающий мир», внеклассных занятиях при обсуждении темы экологии планеты, а также на занятиях по робототехнике при изучении механических передач!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1" y="589280"/>
            <a:ext cx="9077325" cy="647700"/>
          </a:xfrm>
        </p:spPr>
        <p:txBody>
          <a:bodyPr>
            <a:noAutofit/>
          </a:bodyPr>
          <a:lstStyle/>
          <a:p>
            <a:pPr algn="l"/>
            <a:r>
              <a:rPr lang="ru-RU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175872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843" y="2662989"/>
            <a:ext cx="9958136" cy="338561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dirty="0"/>
              <a:t>Мы готовы ответить на ваши вопросы.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66668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77433" y="622635"/>
            <a:ext cx="2465184" cy="561272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800" dirty="0">
                <a:solidFill>
                  <a:schemeClr val="bg1"/>
                </a:solidFill>
              </a:rPr>
              <a:t>Ежегодно во всем мире от пластикового мусора погибает: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bg1"/>
                </a:solidFill>
              </a:rPr>
              <a:t>около 100 тысяч морских млекопитающих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bg1"/>
                </a:solidFill>
              </a:rPr>
              <a:t>более 1 млн. морских птиц.</a:t>
            </a:r>
          </a:p>
          <a:p>
            <a:pPr>
              <a:spcBef>
                <a:spcPts val="0"/>
              </a:spcBef>
            </a:pPr>
            <a:r>
              <a:rPr lang="ru-RU" sz="1800" dirty="0">
                <a:solidFill>
                  <a:schemeClr val="bg1"/>
                </a:solidFill>
              </a:rPr>
              <a:t>Всё же есть способы борьбы с этой проблемой , но их не достаточно. Поэтому нужно </a:t>
            </a:r>
            <a:r>
              <a:rPr lang="ru-RU" sz="1800" dirty="0" err="1">
                <a:solidFill>
                  <a:schemeClr val="bg1"/>
                </a:solidFill>
              </a:rPr>
              <a:t>предумовать</a:t>
            </a:r>
            <a:r>
              <a:rPr lang="ru-RU" sz="1800" dirty="0">
                <a:solidFill>
                  <a:schemeClr val="bg1"/>
                </a:solidFill>
              </a:rPr>
              <a:t> новые способы.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932" y="233994"/>
            <a:ext cx="8210551" cy="687387"/>
          </a:xfrm>
        </p:spPr>
        <p:txBody>
          <a:bodyPr>
            <a:normAutofit/>
          </a:bodyPr>
          <a:lstStyle/>
          <a:p>
            <a:pPr algn="l"/>
            <a:r>
              <a:rPr lang="ru-RU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pic>
        <p:nvPicPr>
          <p:cNvPr id="3074" name="Picture 2" descr="Ученые выяснили, сколько пластикового мусора каждый год попадает в мировой  океан — Naked Scie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729" y="822551"/>
            <a:ext cx="4056183" cy="267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249383" y="1076038"/>
            <a:ext cx="2161309" cy="2092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Пластиковый мусор</a:t>
            </a:r>
          </a:p>
        </p:txBody>
      </p:sp>
      <p:sp>
        <p:nvSpPr>
          <p:cNvPr id="8" name="Овал 7"/>
          <p:cNvSpPr/>
          <p:nvPr/>
        </p:nvSpPr>
        <p:spPr>
          <a:xfrm>
            <a:off x="2826328" y="1076037"/>
            <a:ext cx="2161309" cy="2092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Новый остров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367137" y="1834751"/>
            <a:ext cx="609600" cy="574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40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" name="Google Shape;85;p1" descr="image1638041202867.png">
            <a:extLst>
              <a:ext uri="{FF2B5EF4-FFF2-40B4-BE49-F238E27FC236}">
                <a16:creationId xmlns:a16="http://schemas.microsoft.com/office/drawing/2014/main" id="{31A04A98-362D-46A3-A9CB-A2A7E7B7429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6728" y="3787495"/>
            <a:ext cx="4056183" cy="268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Drawing 0" descr="image1638041202882.png">
            <a:extLst>
              <a:ext uri="{FF2B5EF4-FFF2-40B4-BE49-F238E27FC236}">
                <a16:creationId xmlns:a16="http://schemas.microsoft.com/office/drawing/2014/main" id="{83742DD1-F310-4729-A1E5-E39B986F1DF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07" y="3312160"/>
            <a:ext cx="4621973" cy="315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87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572" y="394856"/>
            <a:ext cx="8836603" cy="6283035"/>
          </a:xfrm>
        </p:spPr>
        <p:txBody>
          <a:bodyPr>
            <a:normAutofit fontScale="92500" lnSpcReduction="10000"/>
          </a:bodyPr>
          <a:lstStyle/>
          <a:p>
            <a:pPr marL="714375" indent="-714375" algn="just"/>
            <a:r>
              <a:rPr lang="ru-RU" sz="2400" u="sng" dirty="0">
                <a:solidFill>
                  <a:schemeClr val="bg1"/>
                </a:solidFill>
              </a:rPr>
              <a:t>Цели: </a:t>
            </a:r>
          </a:p>
          <a:p>
            <a:pPr marL="274320" indent="-228600">
              <a:lnSpc>
                <a:spcPct val="90000"/>
              </a:lnSpc>
              <a:buSzPct val="100000"/>
              <a:buFont typeface="Wingdings 2" pitchFamily="18" charset="2"/>
              <a:buChar char=""/>
            </a:pPr>
            <a:r>
              <a:rPr lang="ru-RU" sz="2400" dirty="0">
                <a:solidFill>
                  <a:schemeClr val="bg1"/>
                </a:solidFill>
              </a:rPr>
              <a:t>разработать и запустить робота Кита – помощника по сбору пластикового мусора с поверхности воды из </a:t>
            </a:r>
            <a:r>
              <a:rPr lang="en-US" sz="2400" dirty="0">
                <a:solidFill>
                  <a:schemeClr val="bg1"/>
                </a:solidFill>
              </a:rPr>
              <a:t>Lego Mindstorms EV</a:t>
            </a:r>
            <a:r>
              <a:rPr lang="ru-RU" sz="2400" dirty="0">
                <a:solidFill>
                  <a:schemeClr val="bg1"/>
                </a:solidFill>
              </a:rPr>
              <a:t>; </a:t>
            </a:r>
          </a:p>
          <a:p>
            <a:pPr marL="274320" indent="-228600">
              <a:lnSpc>
                <a:spcPct val="90000"/>
              </a:lnSpc>
              <a:buSzPct val="100000"/>
              <a:buFont typeface="Wingdings 2" pitchFamily="18" charset="2"/>
              <a:buChar char=""/>
            </a:pPr>
            <a:r>
              <a:rPr lang="ru-RU" sz="2400" dirty="0">
                <a:solidFill>
                  <a:schemeClr val="bg1"/>
                </a:solidFill>
              </a:rPr>
              <a:t>привлечь внимания людей нашей планеты к проблеме утилизации и переработки мусора. </a:t>
            </a:r>
          </a:p>
          <a:p>
            <a:pPr algn="just"/>
            <a:r>
              <a:rPr lang="ru-RU" sz="2400" u="sng" dirty="0">
                <a:solidFill>
                  <a:schemeClr val="bg1"/>
                </a:solidFill>
              </a:rPr>
              <a:t>Задачи</a:t>
            </a:r>
            <a:r>
              <a:rPr lang="ru-RU" sz="2400" dirty="0">
                <a:solidFill>
                  <a:schemeClr val="bg1"/>
                </a:solidFill>
              </a:rPr>
              <a:t>: </a:t>
            </a:r>
          </a:p>
          <a:p>
            <a:pPr marL="274320" lvl="0" indent="-228600">
              <a:lnSpc>
                <a:spcPct val="90000"/>
              </a:lnSpc>
              <a:buSzPct val="100000"/>
              <a:buFont typeface="Wingdings 2" pitchFamily="18" charset="2"/>
              <a:buChar char=""/>
            </a:pPr>
            <a:r>
              <a:rPr lang="ru-RU" sz="2400" dirty="0">
                <a:solidFill>
                  <a:schemeClr val="bg1"/>
                </a:solidFill>
              </a:rPr>
              <a:t>изучить проблему мусора на нашей планете;</a:t>
            </a:r>
          </a:p>
          <a:p>
            <a:pPr marL="274320" lvl="0" indent="-228600">
              <a:lnSpc>
                <a:spcPct val="90000"/>
              </a:lnSpc>
              <a:buSzPct val="100000"/>
              <a:buFont typeface="Wingdings 2" pitchFamily="18" charset="2"/>
              <a:buChar char=""/>
            </a:pPr>
            <a:r>
              <a:rPr lang="ru-RU" sz="2400" dirty="0">
                <a:solidFill>
                  <a:schemeClr val="bg1"/>
                </a:solidFill>
              </a:rPr>
              <a:t>подробно изучить вопрос о вреде мусора из пластика;</a:t>
            </a:r>
          </a:p>
          <a:p>
            <a:pPr marL="274320" lvl="0" indent="-228600">
              <a:lnSpc>
                <a:spcPct val="90000"/>
              </a:lnSpc>
              <a:buSzPct val="100000"/>
              <a:buFont typeface="Wingdings 2" pitchFamily="18" charset="2"/>
              <a:buChar char=""/>
            </a:pPr>
            <a:r>
              <a:rPr lang="ru-RU" sz="2400" dirty="0">
                <a:solidFill>
                  <a:schemeClr val="bg1"/>
                </a:solidFill>
              </a:rPr>
              <a:t>выделить места наибольшего скопления отходов из пластика и рассмотреть способы сбора такого мусора, существующие на сегодняшний день;</a:t>
            </a:r>
          </a:p>
          <a:p>
            <a:pPr marL="274320" lvl="0" indent="-228600">
              <a:lnSpc>
                <a:spcPct val="90000"/>
              </a:lnSpc>
              <a:buSzPct val="100000"/>
              <a:buFont typeface="Wingdings 2" pitchFamily="18" charset="2"/>
              <a:buChar char=""/>
            </a:pPr>
            <a:r>
              <a:rPr lang="ru-RU" sz="2400" dirty="0">
                <a:solidFill>
                  <a:schemeClr val="bg1"/>
                </a:solidFill>
              </a:rPr>
              <a:t>нарисовать эскиз робота по сбору пластика с поверхности воды, продумать его конструкцию и функционал;</a:t>
            </a:r>
          </a:p>
          <a:p>
            <a:pPr marL="274320" lvl="0" indent="-228600">
              <a:lnSpc>
                <a:spcPct val="90000"/>
              </a:lnSpc>
              <a:buSzPct val="100000"/>
              <a:buFont typeface="Wingdings 2" pitchFamily="18" charset="2"/>
              <a:buChar char=""/>
            </a:pPr>
            <a:r>
              <a:rPr lang="ru-RU" sz="2400" dirty="0">
                <a:solidFill>
                  <a:schemeClr val="bg1"/>
                </a:solidFill>
              </a:rPr>
              <a:t>сконструировать и запрограммировать робота из </a:t>
            </a:r>
            <a:r>
              <a:rPr lang="en-US" sz="2400" dirty="0">
                <a:solidFill>
                  <a:schemeClr val="bg1"/>
                </a:solidFill>
              </a:rPr>
              <a:t>Lego Mindstorms EV</a:t>
            </a:r>
            <a:r>
              <a:rPr lang="ru-RU" sz="2400" dirty="0">
                <a:solidFill>
                  <a:schemeClr val="bg1"/>
                </a:solidFill>
              </a:rPr>
              <a:t>3; </a:t>
            </a:r>
          </a:p>
          <a:p>
            <a:pPr marL="274320" lvl="0" indent="-228600">
              <a:lnSpc>
                <a:spcPct val="90000"/>
              </a:lnSpc>
              <a:buSzPct val="100000"/>
              <a:buFont typeface="Wingdings 2" pitchFamily="18" charset="2"/>
              <a:buChar char=""/>
            </a:pPr>
            <a:r>
              <a:rPr lang="ru-RU" sz="2400" dirty="0">
                <a:solidFill>
                  <a:schemeClr val="bg1"/>
                </a:solidFill>
              </a:rPr>
              <a:t>провести демонстрацию сбора мусора из пластика с поверхности воды, трамбовки и сброса в пункте переработки.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2655" y="242456"/>
            <a:ext cx="2265218" cy="1821871"/>
          </a:xfrm>
        </p:spPr>
        <p:txBody>
          <a:bodyPr>
            <a:normAutofit/>
          </a:bodyPr>
          <a:lstStyle/>
          <a:p>
            <a:pPr algn="ctr"/>
            <a:r>
              <a:rPr lang="ru-RU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br>
              <a:rPr lang="ru-RU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задачи</a:t>
            </a:r>
          </a:p>
        </p:txBody>
      </p:sp>
    </p:spTree>
    <p:extLst>
      <p:ext uri="{BB962C8B-B14F-4D97-AF65-F5344CB8AC3E}">
        <p14:creationId xmlns:p14="http://schemas.microsoft.com/office/powerpoint/2010/main" val="2220198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idx="1"/>
          </p:nvPr>
        </p:nvSpPr>
        <p:spPr>
          <a:xfrm>
            <a:off x="249382" y="1825626"/>
            <a:ext cx="6831357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dirty="0"/>
              <a:t>По сведениям экологов, человек сам способствует пластиковому загрязнению:</a:t>
            </a:r>
            <a:endParaRPr dirty="0"/>
          </a:p>
          <a:p>
            <a:pPr lvl="0">
              <a:lnSpc>
                <a:spcPct val="90000"/>
              </a:lnSpc>
              <a:spcAft>
                <a:spcPts val="0"/>
              </a:spcAft>
              <a:buSzPct val="100000"/>
            </a:pPr>
            <a:r>
              <a:rPr lang="ru-RU" dirty="0"/>
              <a:t>80% мусора выбрасывается и выгружается самосвалами в прибрежные воды с земли и посредством канализационных стоков из рек в море;</a:t>
            </a:r>
            <a:endParaRPr dirty="0"/>
          </a:p>
          <a:p>
            <a:pPr lvl="0">
              <a:lnSpc>
                <a:spcPct val="90000"/>
              </a:lnSpc>
              <a:spcAft>
                <a:spcPts val="0"/>
              </a:spcAft>
              <a:buSzPct val="100000"/>
            </a:pPr>
            <a:r>
              <a:rPr lang="ru-RU" dirty="0"/>
              <a:t>20% мусора - выбрасывается с туристических кораблей, рыболовецких шхун, транспортных и военных судов.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dirty="0"/>
              <a:t>Гигантские мусорные пятна:</a:t>
            </a:r>
            <a:endParaRPr dirty="0"/>
          </a:p>
          <a:p>
            <a:pPr>
              <a:lnSpc>
                <a:spcPct val="90000"/>
              </a:lnSpc>
              <a:buSzPct val="100000"/>
            </a:pPr>
            <a:r>
              <a:rPr lang="ru-RU" dirty="0"/>
              <a:t>Большое Тихоокеанское мусорное пятно,</a:t>
            </a:r>
            <a:endParaRPr dirty="0"/>
          </a:p>
          <a:p>
            <a:pPr>
              <a:lnSpc>
                <a:spcPct val="90000"/>
              </a:lnSpc>
              <a:buSzPct val="100000"/>
            </a:pPr>
            <a:r>
              <a:rPr lang="ru-RU" dirty="0"/>
              <a:t>Североатлантическое мусорное пятно,</a:t>
            </a:r>
            <a:endParaRPr dirty="0"/>
          </a:p>
          <a:p>
            <a:pPr>
              <a:lnSpc>
                <a:spcPct val="90000"/>
              </a:lnSpc>
              <a:buSzPct val="100000"/>
            </a:pPr>
            <a:r>
              <a:rPr lang="ru-RU" dirty="0"/>
              <a:t>Мусорное пятно в Индийском океане.</a:t>
            </a:r>
            <a:endParaRPr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Где скапливается пластиковый мусор</a:t>
            </a:r>
            <a:endParaRPr/>
          </a:p>
        </p:txBody>
      </p:sp>
      <p:pic>
        <p:nvPicPr>
          <p:cNvPr id="95" name="Google Shape;95;p2" descr="image163804120302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2800" y="1825626"/>
            <a:ext cx="4779818" cy="3566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75A76E9-763B-AD4E-8450-52F131730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436" y="2042345"/>
            <a:ext cx="11210524" cy="4407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dirty="0"/>
              <a:t>спешные проекты в мире по очистке рек и океанов:</a:t>
            </a:r>
          </a:p>
          <a:p>
            <a:r>
              <a:rPr lang="ru-RU" sz="2300" dirty="0" err="1"/>
              <a:t>The</a:t>
            </a:r>
            <a:r>
              <a:rPr lang="ru-RU" sz="2300" dirty="0"/>
              <a:t> </a:t>
            </a:r>
            <a:r>
              <a:rPr lang="ru-RU" sz="2300" dirty="0" err="1"/>
              <a:t>Ocean</a:t>
            </a:r>
            <a:r>
              <a:rPr lang="ru-RU" sz="2300" dirty="0"/>
              <a:t> </a:t>
            </a:r>
            <a:r>
              <a:rPr lang="ru-RU" sz="2300" dirty="0" err="1"/>
              <a:t>Cleanup</a:t>
            </a:r>
            <a:r>
              <a:rPr lang="ru-RU" sz="2300" dirty="0"/>
              <a:t>: плавучие берега</a:t>
            </a:r>
          </a:p>
          <a:p>
            <a:r>
              <a:rPr lang="ru-RU" sz="2300" dirty="0" err="1"/>
              <a:t>Mares</a:t>
            </a:r>
            <a:r>
              <a:rPr lang="ru-RU" sz="2300" dirty="0"/>
              <a:t> </a:t>
            </a:r>
            <a:r>
              <a:rPr lang="ru-RU" sz="2300" dirty="0" err="1"/>
              <a:t>Circulares</a:t>
            </a:r>
            <a:r>
              <a:rPr lang="ru-RU" sz="2300" dirty="0"/>
              <a:t>: Мусорный мусорный барьер на реках</a:t>
            </a:r>
          </a:p>
          <a:p>
            <a:r>
              <a:rPr lang="ru-RU" sz="2300" dirty="0" err="1"/>
              <a:t>Seab</a:t>
            </a:r>
            <a:r>
              <a:rPr lang="en-US" sz="2300" dirty="0"/>
              <a:t>in</a:t>
            </a:r>
            <a:r>
              <a:rPr lang="ru-RU" sz="2300" dirty="0"/>
              <a:t>: Морская корзина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FFCCEA-0D19-584C-925A-BE640923D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собирают и перерабатывают пластиковый мусор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9601004" y="4292942"/>
            <a:ext cx="2321560" cy="221107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6658708" y="4292944"/>
            <a:ext cx="2766645" cy="2211069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8910417" y="2220254"/>
            <a:ext cx="3012147" cy="19789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1108" y="4452316"/>
            <a:ext cx="3451981" cy="205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62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461AD-DF00-42C9-979A-207815F42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702" y="2936240"/>
            <a:ext cx="5251752" cy="339312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AFA88-683F-4149-BFFA-53D3ADF4B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29" y="151733"/>
            <a:ext cx="11833824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Особенности корпуса и допустимых материалов для выполнения роботом поставленных задач. 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Эскиз будущего робота.</a:t>
            </a:r>
            <a:endParaRPr lang="ru-RU" sz="4800" b="1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8D14EB4A-4A7C-45DA-81C6-45FDDA48EBEF}"/>
              </a:ext>
            </a:extLst>
          </p:cNvPr>
          <p:cNvSpPr txBox="1">
            <a:spLocks/>
          </p:cNvSpPr>
          <p:nvPr/>
        </p:nvSpPr>
        <p:spPr>
          <a:xfrm>
            <a:off x="240634" y="2090756"/>
            <a:ext cx="48495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200" spc="150" dirty="0">
                <a:solidFill>
                  <a:schemeClr val="tx2"/>
                </a:solidFill>
              </a:rPr>
              <a:t>Составные части робота: </a:t>
            </a:r>
          </a:p>
          <a:p>
            <a:pPr marL="27432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</a:pPr>
            <a:r>
              <a:rPr lang="ru-RU" sz="4200" spc="150" dirty="0">
                <a:solidFill>
                  <a:schemeClr val="tx2"/>
                </a:solidFill>
              </a:rPr>
              <a:t>Большие плавники</a:t>
            </a:r>
            <a:r>
              <a:rPr lang="en-US" sz="4200" spc="150" dirty="0">
                <a:solidFill>
                  <a:schemeClr val="tx2"/>
                </a:solidFill>
              </a:rPr>
              <a:t>.</a:t>
            </a:r>
            <a:endParaRPr lang="ru-RU" sz="4200" spc="150" dirty="0">
              <a:solidFill>
                <a:schemeClr val="tx2"/>
              </a:solidFill>
            </a:endParaRPr>
          </a:p>
          <a:p>
            <a:pPr marL="27432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</a:pPr>
            <a:r>
              <a:rPr lang="ru-RU" sz="4200" spc="150" dirty="0">
                <a:solidFill>
                  <a:schemeClr val="tx2"/>
                </a:solidFill>
              </a:rPr>
              <a:t>Хвост</a:t>
            </a:r>
            <a:r>
              <a:rPr lang="en-US" sz="4200" spc="150" dirty="0">
                <a:solidFill>
                  <a:schemeClr val="tx2"/>
                </a:solidFill>
              </a:rPr>
              <a:t>.</a:t>
            </a:r>
            <a:endParaRPr lang="ru-RU" sz="4200" spc="150" dirty="0">
              <a:solidFill>
                <a:schemeClr val="tx2"/>
              </a:solidFill>
            </a:endParaRPr>
          </a:p>
          <a:p>
            <a:pPr marL="27432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</a:pPr>
            <a:r>
              <a:rPr lang="ru-RU" sz="4200" spc="150" dirty="0">
                <a:solidFill>
                  <a:schemeClr val="tx2"/>
                </a:solidFill>
              </a:rPr>
              <a:t>Туловище</a:t>
            </a:r>
            <a:r>
              <a:rPr lang="en-US" sz="4200" spc="150" dirty="0">
                <a:solidFill>
                  <a:schemeClr val="tx2"/>
                </a:solidFill>
              </a:rPr>
              <a:t>.</a:t>
            </a:r>
            <a:endParaRPr lang="ru-RU" sz="4200" spc="150" dirty="0">
              <a:solidFill>
                <a:schemeClr val="tx2"/>
              </a:solidFill>
            </a:endParaRPr>
          </a:p>
          <a:p>
            <a:pPr marL="27432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</a:pPr>
            <a:r>
              <a:rPr lang="ru-RU" sz="4200" spc="150" dirty="0">
                <a:solidFill>
                  <a:schemeClr val="tx2"/>
                </a:solidFill>
              </a:rPr>
              <a:t>Большая пасть</a:t>
            </a:r>
            <a:r>
              <a:rPr lang="en-US" sz="4200" spc="150" dirty="0">
                <a:solidFill>
                  <a:schemeClr val="tx2"/>
                </a:solidFill>
              </a:rPr>
              <a:t>.</a:t>
            </a:r>
            <a:endParaRPr lang="ru-RU" sz="4200" spc="15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4200" spc="15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4200" spc="150" dirty="0">
                <a:solidFill>
                  <a:schemeClr val="tx2"/>
                </a:solidFill>
              </a:rPr>
              <a:t>МАТЕРИАЛ?</a:t>
            </a:r>
          </a:p>
          <a:p>
            <a:pPr marL="0" indent="0">
              <a:buNone/>
            </a:pPr>
            <a:r>
              <a:rPr lang="ru-RU" sz="4200" spc="150" dirty="0">
                <a:solidFill>
                  <a:schemeClr val="tx2"/>
                </a:solidFill>
              </a:rPr>
              <a:t>Металл</a:t>
            </a:r>
          </a:p>
          <a:p>
            <a:pPr marL="27432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</a:pPr>
            <a:r>
              <a:rPr lang="ru-RU" sz="4200" spc="150" dirty="0">
                <a:solidFill>
                  <a:schemeClr val="tx2"/>
                </a:solidFill>
              </a:rPr>
              <a:t>с высокой стойкостью к морской воде: медь и её сплавы, </a:t>
            </a:r>
          </a:p>
          <a:p>
            <a:pPr marL="27432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</a:pPr>
            <a:r>
              <a:rPr lang="ru-RU" sz="4200" spc="150" dirty="0">
                <a:solidFill>
                  <a:schemeClr val="tx2"/>
                </a:solidFill>
              </a:rPr>
              <a:t>металлические защитные покрытия: цинковое. Толщина цинкового покрытия должна составлять около 150-200 мкм.. </a:t>
            </a:r>
          </a:p>
          <a:p>
            <a:pPr marL="0" indent="0">
              <a:buNone/>
            </a:pPr>
            <a:r>
              <a:rPr lang="ru-RU" sz="4200" spc="150" dirty="0">
                <a:solidFill>
                  <a:schemeClr val="tx2"/>
                </a:solidFill>
              </a:rPr>
              <a:t>Пластик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77F805-EC5C-475F-B0A3-8814823E1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2" y="1784985"/>
            <a:ext cx="3068320" cy="248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96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3806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/>
              <a:t>Функционал и механические передачи робота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6902" y="1690687"/>
            <a:ext cx="6843193" cy="4991523"/>
          </a:xfrm>
        </p:spPr>
        <p:txBody>
          <a:bodyPr>
            <a:noAutofit/>
          </a:bodyPr>
          <a:lstStyle/>
          <a:p>
            <a:r>
              <a:rPr lang="ru-RU" sz="2400" dirty="0"/>
              <a:t>механизм открытия пасти: рычаг от большого мотора</a:t>
            </a:r>
          </a:p>
          <a:p>
            <a:r>
              <a:rPr lang="ru-RU" sz="2400" dirty="0"/>
              <a:t>механизм открытия/закрытия створок в отсеке трамбовки</a:t>
            </a:r>
            <a:r>
              <a:rPr lang="en-US" sz="2400" dirty="0"/>
              <a:t>:</a:t>
            </a:r>
            <a:r>
              <a:rPr lang="ru-RU" sz="2400" dirty="0"/>
              <a:t> зубчатая </a:t>
            </a:r>
            <a:r>
              <a:rPr lang="ru-RU" sz="2400" dirty="0" err="1"/>
              <a:t>передача+два</a:t>
            </a:r>
            <a:r>
              <a:rPr lang="ru-RU" sz="2400" dirty="0"/>
              <a:t> рычага от среднего мотора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E1BF5A-D8DD-43F7-8649-193A608F6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20" y="4201688"/>
            <a:ext cx="6505575" cy="23336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BD9CF4-43D0-48C1-89D3-4125E9A52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7713" y="2201438"/>
            <a:ext cx="389572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326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3806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/>
              <a:t>Функционал и механические передачи робота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6902" y="1690687"/>
            <a:ext cx="6843193" cy="3247073"/>
          </a:xfrm>
        </p:spPr>
        <p:txBody>
          <a:bodyPr>
            <a:noAutofit/>
          </a:bodyPr>
          <a:lstStyle/>
          <a:p>
            <a:r>
              <a:rPr lang="ru-RU" sz="2400" dirty="0"/>
              <a:t>механизм трамбовки: реечная передача от среднего мотора через зубчатую и осевую передачу</a:t>
            </a:r>
          </a:p>
          <a:p>
            <a:r>
              <a:rPr lang="ru-RU" sz="2400" dirty="0"/>
              <a:t>Механизм перемещения робота: длинные зубчатые передачи от больших моторов, приводящие в движение сразу 4 колеса - полный привод</a:t>
            </a:r>
          </a:p>
        </p:txBody>
      </p:sp>
      <p:pic>
        <p:nvPicPr>
          <p:cNvPr id="19" name="Рисунок 18"/>
          <p:cNvPicPr/>
          <p:nvPr/>
        </p:nvPicPr>
        <p:blipFill>
          <a:blip r:embed="rId2"/>
          <a:stretch>
            <a:fillRect/>
          </a:stretch>
        </p:blipFill>
        <p:spPr>
          <a:xfrm>
            <a:off x="6337135" y="4247222"/>
            <a:ext cx="2026353" cy="2162819"/>
          </a:xfrm>
          <a:prstGeom prst="rect">
            <a:avLst/>
          </a:prstGeom>
        </p:spPr>
      </p:pic>
      <p:pic>
        <p:nvPicPr>
          <p:cNvPr id="20" name="Рисунок 19"/>
          <p:cNvPicPr/>
          <p:nvPr/>
        </p:nvPicPr>
        <p:blipFill>
          <a:blip r:embed="rId3"/>
          <a:stretch>
            <a:fillRect/>
          </a:stretch>
        </p:blipFill>
        <p:spPr>
          <a:xfrm rot="2030866">
            <a:off x="7179670" y="2551562"/>
            <a:ext cx="4400294" cy="23986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955285-4CEE-493E-B77A-016114651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792" y="4431154"/>
            <a:ext cx="26955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206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57" y="2142041"/>
            <a:ext cx="6847538" cy="4406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C7968-CBA2-E14B-92BD-6759AB201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09" y="368821"/>
            <a:ext cx="10486292" cy="1321869"/>
          </a:xfrm>
        </p:spPr>
        <p:txBody>
          <a:bodyPr>
            <a:normAutofit/>
          </a:bodyPr>
          <a:lstStyle/>
          <a:p>
            <a:r>
              <a:rPr lang="ru-RU" dirty="0"/>
              <a:t>Обнаружение мусора и реакция датчиков робота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7922632" y="3602902"/>
            <a:ext cx="4048028" cy="3106615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9279685" y="1701790"/>
            <a:ext cx="2636485" cy="1910415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C8C7968-CBA2-E14B-92BD-6759AB2011AB}"/>
              </a:ext>
            </a:extLst>
          </p:cNvPr>
          <p:cNvSpPr txBox="1">
            <a:spLocks/>
          </p:cNvSpPr>
          <p:nvPr/>
        </p:nvSpPr>
        <p:spPr>
          <a:xfrm>
            <a:off x="6096000" y="1636764"/>
            <a:ext cx="3749040" cy="7360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ru-RU" sz="2400" spc="15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Датчик касания порт 1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C8C7968-CBA2-E14B-92BD-6759AB2011AB}"/>
              </a:ext>
            </a:extLst>
          </p:cNvPr>
          <p:cNvSpPr txBox="1">
            <a:spLocks/>
          </p:cNvSpPr>
          <p:nvPr/>
        </p:nvSpPr>
        <p:spPr>
          <a:xfrm>
            <a:off x="292857" y="1557692"/>
            <a:ext cx="4048031" cy="7606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ru-RU" sz="2400" spc="15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Ультразвуковой датчик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7B2E591-5C6B-40AB-A37E-B66D142340F1}"/>
              </a:ext>
            </a:extLst>
          </p:cNvPr>
          <p:cNvSpPr txBox="1">
            <a:spLocks/>
          </p:cNvSpPr>
          <p:nvPr/>
        </p:nvSpPr>
        <p:spPr>
          <a:xfrm>
            <a:off x="6096000" y="3397883"/>
            <a:ext cx="3749040" cy="7986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ts val="1000"/>
              </a:spcBef>
              <a:buNone/>
              <a:defRPr sz="2400" spc="15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Датчик касания порт 2</a:t>
            </a:r>
          </a:p>
        </p:txBody>
      </p:sp>
    </p:spTree>
    <p:extLst>
      <p:ext uri="{BB962C8B-B14F-4D97-AF65-F5344CB8AC3E}">
        <p14:creationId xmlns:p14="http://schemas.microsoft.com/office/powerpoint/2010/main" val="36508240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3735</TotalTime>
  <Words>774</Words>
  <Application>Microsoft Office PowerPoint</Application>
  <PresentationFormat>Широкоэкранный</PresentationFormat>
  <Paragraphs>89</Paragraphs>
  <Slides>15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Franklin Gothic Medium</vt:lpstr>
      <vt:lpstr>Times New Roman</vt:lpstr>
      <vt:lpstr>Wingdings</vt:lpstr>
      <vt:lpstr>Wingdings 2</vt:lpstr>
      <vt:lpstr>Сетка</vt:lpstr>
      <vt:lpstr>Точечный рисунок</vt:lpstr>
      <vt:lpstr>Робот-друг и помощьник «КИТ»  на базе конструктора Lego Mindstorms EV3 для сбора пластикового мусора с поверхности воды</vt:lpstr>
      <vt:lpstr>Актуальность</vt:lpstr>
      <vt:lpstr>Цели  и задачи</vt:lpstr>
      <vt:lpstr>Где скапливается пластиковый мусор</vt:lpstr>
      <vt:lpstr>Как собирают и перерабатывают пластиковый мусор</vt:lpstr>
      <vt:lpstr>Особенности корпуса и допустимых материалов для выполнения роботом поставленных задач.  Эскиз будущего робота.</vt:lpstr>
      <vt:lpstr>Функционал и механические передачи робота</vt:lpstr>
      <vt:lpstr>Функционал и механические передачи робота</vt:lpstr>
      <vt:lpstr>Обнаружение мусора и реакция датчиков робота</vt:lpstr>
      <vt:lpstr>Программа для запуска робота:  блок-схема</vt:lpstr>
      <vt:lpstr>Программа для запуска робота</vt:lpstr>
      <vt:lpstr>Демонстрация сбора пластикового мусора  роботом «КИТ»</vt:lpstr>
      <vt:lpstr>Демонстрация сбора пластикового мусора  роботом «КИТ» и помощи «Центра»</vt:lpstr>
      <vt:lpstr>Заключение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is</dc:creator>
  <cp:lastModifiedBy>Админ</cp:lastModifiedBy>
  <cp:revision>82</cp:revision>
  <dcterms:created xsi:type="dcterms:W3CDTF">2022-03-26T11:27:23Z</dcterms:created>
  <dcterms:modified xsi:type="dcterms:W3CDTF">2022-06-05T16:28:30Z</dcterms:modified>
</cp:coreProperties>
</file>