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2.jpg" ContentType="image/png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6" initials="8" lastIdx="5" clrIdx="0">
    <p:extLst>
      <p:ext uri="{19B8F6BF-5375-455C-9EA6-DF929625EA0E}">
        <p15:presenceInfo xmlns:p15="http://schemas.microsoft.com/office/powerpoint/2012/main" userId="d8e8c117e86a99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10T17:30:59.11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10T17:30:59.11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10T17:30:59.11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10T17:30:59.116" idx="2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5E66B-65B6-42E1-AAD7-C8C0FA4BA399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9FB27-6F3C-42BE-A436-7D499E573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3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9FB27-6F3C-42BE-A436-7D499E5736E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8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9FB27-6F3C-42BE-A436-7D499E5736E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58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9FB27-6F3C-42BE-A436-7D499E5736E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33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314" y="2316480"/>
            <a:ext cx="8831082" cy="1201783"/>
          </a:xfrm>
        </p:spPr>
        <p:txBody>
          <a:bodyPr/>
          <a:lstStyle/>
          <a:p>
            <a:r>
              <a:rPr lang="arn-CL" dirty="0"/>
              <a:t>MRK.Team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4555" y="3392717"/>
            <a:ext cx="8825658" cy="861420"/>
          </a:xfrm>
        </p:spPr>
        <p:txBody>
          <a:bodyPr/>
          <a:lstStyle/>
          <a:p>
            <a:r>
              <a:rPr lang="ru-RU" dirty="0"/>
              <a:t>Представляет робота-спасателя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0629" y="4589417"/>
            <a:ext cx="4441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Ученики лицея 159 г. Новосибирск  </a:t>
            </a:r>
          </a:p>
          <a:p>
            <a:r>
              <a:rPr lang="ru-RU" dirty="0"/>
              <a:t>Ирзаев Кирилл, </a:t>
            </a:r>
            <a:r>
              <a:rPr lang="ru-RU" dirty="0" err="1"/>
              <a:t>Микутин</a:t>
            </a:r>
            <a:r>
              <a:rPr lang="ru-RU" dirty="0"/>
              <a:t> Илья, Шевченко Влад.</a:t>
            </a:r>
          </a:p>
          <a:p>
            <a:r>
              <a:rPr lang="ru-RU" dirty="0"/>
              <a:t>Руководитель Омельченко Мария Михайловна.</a:t>
            </a:r>
          </a:p>
        </p:txBody>
      </p:sp>
    </p:spTree>
    <p:extLst>
      <p:ext uri="{BB962C8B-B14F-4D97-AF65-F5344CB8AC3E}">
        <p14:creationId xmlns:p14="http://schemas.microsoft.com/office/powerpoint/2010/main" val="84478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5457" y="315036"/>
            <a:ext cx="7170181" cy="1322695"/>
          </a:xfrm>
        </p:spPr>
        <p:txBody>
          <a:bodyPr/>
          <a:lstStyle/>
          <a:p>
            <a:r>
              <a:rPr lang="ru-RU" sz="4000" dirty="0" smtClean="0"/>
              <a:t>Действия робота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45457" y="1736267"/>
            <a:ext cx="5268036" cy="501937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Робот двигаясь со старта по траектории параллельно сканирует пространство перед собой на наличие препятствий, а также постоянно ищет зелёные метки на перекрёстках.</a:t>
            </a:r>
          </a:p>
          <a:p>
            <a:r>
              <a:rPr lang="ru-RU" dirty="0" smtClean="0"/>
              <a:t>Как только робот обнаруживает вход в опасную зону, он отключает лишние фоновые действия и начинает вычислять свою координату и двигаться по зоне в поисках жертв. После чего всех жертв он транспортирует в зону эвакуации.</a:t>
            </a:r>
          </a:p>
          <a:p>
            <a:r>
              <a:rPr lang="ru-RU" dirty="0" smtClean="0"/>
              <a:t>Следующим его действием является определение точки выхода с опасной зоны.</a:t>
            </a:r>
          </a:p>
          <a:p>
            <a:r>
              <a:rPr lang="ru-RU" dirty="0" smtClean="0"/>
              <a:t>Когда робот покинул зону, включается вновь программа для движения по линии, но теперь робот ищет не вход в зону, а красную линию, обозначающую финишную клетку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3"/>
            <a:ext cx="5104263" cy="686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4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 команды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Ирзаев Кирилл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dirty="0"/>
              <a:t>Капитан команды ,главный программист , создатель программы для бота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/>
              <a:t>Микутин</a:t>
            </a:r>
            <a:r>
              <a:rPr lang="ru-RU" dirty="0"/>
              <a:t> Илья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ru-RU" dirty="0"/>
              <a:t>Главный Инженер команды , программист , создатель бота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Шевченко Влад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ru-RU" dirty="0"/>
              <a:t>Инженер команды, создатель команды, создатель бота, </a:t>
            </a:r>
            <a:r>
              <a:rPr lang="ru-RU" dirty="0" err="1"/>
              <a:t>креативщик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43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1486" y="2055224"/>
            <a:ext cx="95794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Уже везде говорят о роботизации труда, о том что в скором времени роботы заменят человека и будут делать его работу не хуже, а то и лучше. Наш робот не стал исключением, он будет заменять спасателей в ситуациях где есть риск погибнуть или в тех ситуациях, где человек бессилен. Робот сможет пройти туда, куда люди не смогут без потерь, и при этом затратив меньше времени, тем самым увеличивая шанс спасти большее количество людей, и при этом не пожертвовав жизнями спасателей.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6684" y="705391"/>
            <a:ext cx="9492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Практическое применение нашего робота </a:t>
            </a:r>
          </a:p>
        </p:txBody>
      </p:sp>
    </p:spTree>
    <p:extLst>
      <p:ext uri="{BB962C8B-B14F-4D97-AF65-F5344CB8AC3E}">
        <p14:creationId xmlns:p14="http://schemas.microsoft.com/office/powerpoint/2010/main" val="423890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Рисунок 7" descr="Изображение выглядит как внутренний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CF26853-46F0-C7AC-FCCD-EE200413EE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620" r="-1" b="1614"/>
          <a:stretch/>
        </p:blipFill>
        <p:spPr>
          <a:xfrm>
            <a:off x="1" y="-5"/>
            <a:ext cx="6095999" cy="5020241"/>
          </a:xfrm>
          <a:custGeom>
            <a:avLst/>
            <a:gdLst/>
            <a:ahLst/>
            <a:cxnLst/>
            <a:rect l="l" t="t" r="r" b="b"/>
            <a:pathLst>
              <a:path w="6095999" h="5020241">
                <a:moveTo>
                  <a:pt x="0" y="0"/>
                </a:moveTo>
                <a:lnTo>
                  <a:pt x="6095999" y="0"/>
                </a:lnTo>
                <a:lnTo>
                  <a:pt x="6095999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pic>
        <p:nvPicPr>
          <p:cNvPr id="3" name="Рисунок 2" descr="Изображение выглядит как внутренний, игрушка, загроможденный&#10;&#10;Автоматически созданное описание">
            <a:extLst>
              <a:ext uri="{FF2B5EF4-FFF2-40B4-BE49-F238E27FC236}">
                <a16:creationId xmlns:a16="http://schemas.microsoft.com/office/drawing/2014/main" id="{9CB63D5B-EFFA-FBE9-596D-C0C3ECA0B04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464" r="-2" b="-2"/>
          <a:stretch/>
        </p:blipFill>
        <p:spPr>
          <a:xfrm>
            <a:off x="6096000" y="9403"/>
            <a:ext cx="6095696" cy="4583103"/>
          </a:xfrm>
          <a:custGeom>
            <a:avLst/>
            <a:gdLst/>
            <a:ahLst/>
            <a:cxnLst/>
            <a:rect l="l" t="t" r="r" b="b"/>
            <a:pathLst>
              <a:path w="6095696" h="4583103">
                <a:moveTo>
                  <a:pt x="0" y="0"/>
                </a:moveTo>
                <a:lnTo>
                  <a:pt x="6095696" y="0"/>
                </a:lnTo>
                <a:lnTo>
                  <a:pt x="6095696" y="4057991"/>
                </a:lnTo>
                <a:lnTo>
                  <a:pt x="5818946" y="4110187"/>
                </a:lnTo>
                <a:lnTo>
                  <a:pt x="5543413" y="4159931"/>
                </a:lnTo>
                <a:lnTo>
                  <a:pt x="5266662" y="4208624"/>
                </a:lnTo>
                <a:lnTo>
                  <a:pt x="4988691" y="4250310"/>
                </a:lnTo>
                <a:lnTo>
                  <a:pt x="4711940" y="4292347"/>
                </a:lnTo>
                <a:lnTo>
                  <a:pt x="4433969" y="4331582"/>
                </a:lnTo>
                <a:lnTo>
                  <a:pt x="4159656" y="4365211"/>
                </a:lnTo>
                <a:lnTo>
                  <a:pt x="3881685" y="4397089"/>
                </a:lnTo>
                <a:lnTo>
                  <a:pt x="3604934" y="4426165"/>
                </a:lnTo>
                <a:lnTo>
                  <a:pt x="3333059" y="4451387"/>
                </a:lnTo>
                <a:lnTo>
                  <a:pt x="3057527" y="4476609"/>
                </a:lnTo>
                <a:lnTo>
                  <a:pt x="2785652" y="4497628"/>
                </a:lnTo>
                <a:lnTo>
                  <a:pt x="2513777" y="4514092"/>
                </a:lnTo>
                <a:lnTo>
                  <a:pt x="2243122" y="4531258"/>
                </a:lnTo>
                <a:lnTo>
                  <a:pt x="1974904" y="4545620"/>
                </a:lnTo>
                <a:lnTo>
                  <a:pt x="1709125" y="4555779"/>
                </a:lnTo>
                <a:lnTo>
                  <a:pt x="1443346" y="4564537"/>
                </a:lnTo>
                <a:lnTo>
                  <a:pt x="1180006" y="4572944"/>
                </a:lnTo>
                <a:lnTo>
                  <a:pt x="920323" y="4576798"/>
                </a:lnTo>
                <a:lnTo>
                  <a:pt x="660640" y="4581001"/>
                </a:lnTo>
                <a:lnTo>
                  <a:pt x="404614" y="4583103"/>
                </a:lnTo>
                <a:lnTo>
                  <a:pt x="151027" y="4581001"/>
                </a:lnTo>
                <a:lnTo>
                  <a:pt x="0" y="4581001"/>
                </a:lnTo>
                <a:close/>
              </a:path>
            </a:pathLst>
          </a:custGeom>
        </p:spPr>
      </p:pic>
      <p:sp>
        <p:nvSpPr>
          <p:cNvPr id="46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6916" y="4854346"/>
            <a:ext cx="10407602" cy="8680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Составляющие нашего робота </a:t>
            </a:r>
          </a:p>
        </p:txBody>
      </p:sp>
    </p:spTree>
    <p:extLst>
      <p:ext uri="{BB962C8B-B14F-4D97-AF65-F5344CB8AC3E}">
        <p14:creationId xmlns:p14="http://schemas.microsoft.com/office/powerpoint/2010/main" val="3225457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103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46" name="Picture 103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47" name="Oval 103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48" name="Picture 103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49" name="Picture 103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50" name="Rectangle 104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6742107" y="629266"/>
            <a:ext cx="3807611" cy="1641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Трансмиссия</a:t>
            </a:r>
            <a:endParaRPr lang="en-US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3D26F2-637A-7306-BB0A-5871F1853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604"/>
          <a:stretch/>
        </p:blipFill>
        <p:spPr bwMode="auto">
          <a:xfrm>
            <a:off x="-2" y="10"/>
            <a:ext cx="609440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88F726-3C2C-0798-AE87-F0D03DACEF27}"/>
              </a:ext>
            </a:extLst>
          </p:cNvPr>
          <p:cNvSpPr txBox="1"/>
          <p:nvPr/>
        </p:nvSpPr>
        <p:spPr>
          <a:xfrm>
            <a:off x="6742108" y="2438400"/>
            <a:ext cx="3307744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Наш робот сконструирован на устойчивой четырехколесной базе, которую приводят в движение два больших мотора Ev3, также используется опорное колесо для сохранения баланса на спусках. </a:t>
            </a:r>
            <a:endParaRPr lang="en-US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2455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1346" y="446039"/>
            <a:ext cx="521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Датчики</a:t>
            </a:r>
            <a:endParaRPr lang="ru-RU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88F726-3C2C-0798-AE87-F0D03DACEF27}"/>
              </a:ext>
            </a:extLst>
          </p:cNvPr>
          <p:cNvSpPr txBox="1"/>
          <p:nvPr/>
        </p:nvSpPr>
        <p:spPr>
          <a:xfrm>
            <a:off x="355378" y="2464097"/>
            <a:ext cx="48137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роботе задействовано 3 RGB датчика, два из которых используется для определения линии, а третий сенсор определяет наличие препятствий.  А также ультразвуковой датчик, который используется для определения положения в опасной зоне</a:t>
            </a:r>
            <a:endParaRPr lang="ru-RU" sz="2800" dirty="0"/>
          </a:p>
        </p:txBody>
      </p:sp>
      <p:pic>
        <p:nvPicPr>
          <p:cNvPr id="2050" name="Picture 2" descr="Датчик цвета для микрокомпьютера NXT | LEGO 9694 купить – Educube">
            <a:extLst>
              <a:ext uri="{FF2B5EF4-FFF2-40B4-BE49-F238E27FC236}">
                <a16:creationId xmlns:a16="http://schemas.microsoft.com/office/drawing/2014/main" id="{07DFC0A8-75C4-8448-5365-3849362CE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287" y="3980913"/>
            <a:ext cx="2485335" cy="24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атчик расстояния для микрокомпьютеров EV3 и NXT | LEGO 9846 купить –  Educube">
            <a:extLst>
              <a:ext uri="{FF2B5EF4-FFF2-40B4-BE49-F238E27FC236}">
                <a16:creationId xmlns:a16="http://schemas.microsoft.com/office/drawing/2014/main" id="{0F594A16-4FED-6CC5-2A46-F8F671786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832" y="2186332"/>
            <a:ext cx="2485335" cy="24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56F123-46AE-38F5-2B6F-28CD85EE8213}"/>
              </a:ext>
            </a:extLst>
          </p:cNvPr>
          <p:cNvSpPr txBox="1"/>
          <p:nvPr/>
        </p:nvSpPr>
        <p:spPr>
          <a:xfrm>
            <a:off x="5837832" y="4870579"/>
            <a:ext cx="2485336" cy="31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ультразвуковой датчик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EC579-9D57-889A-3F28-50EEF0B442E5}"/>
              </a:ext>
            </a:extLst>
          </p:cNvPr>
          <p:cNvSpPr txBox="1"/>
          <p:nvPr/>
        </p:nvSpPr>
        <p:spPr>
          <a:xfrm>
            <a:off x="9784430" y="3531636"/>
            <a:ext cx="1619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RGB датчик</a:t>
            </a:r>
          </a:p>
        </p:txBody>
      </p:sp>
    </p:spTree>
    <p:extLst>
      <p:ext uri="{BB962C8B-B14F-4D97-AF65-F5344CB8AC3E}">
        <p14:creationId xmlns:p14="http://schemas.microsoft.com/office/powerpoint/2010/main" val="34628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307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81" name="Picture 308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83" name="Oval 308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85" name="Picture 308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087" name="Picture 308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089" name="Rectangle 308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6742108" y="629266"/>
            <a:ext cx="3307744" cy="1641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Ковш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240BF05-36F9-71CE-B315-9989A9572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7" r="-2" b="-2"/>
          <a:stretch/>
        </p:blipFill>
        <p:spPr bwMode="auto">
          <a:xfrm>
            <a:off x="0" y="10"/>
            <a:ext cx="609440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6E849D-7B1C-4563-57FA-515A7D7C26C4}"/>
              </a:ext>
            </a:extLst>
          </p:cNvPr>
          <p:cNvSpPr txBox="1"/>
          <p:nvPr/>
        </p:nvSpPr>
        <p:spPr>
          <a:xfrm>
            <a:off x="6742108" y="2438400"/>
            <a:ext cx="3695704" cy="3195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У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effectLst/>
                <a:latin typeface="+mj-lt"/>
                <a:ea typeface="+mj-ea"/>
                <a:cs typeface="+mj-cs"/>
              </a:rPr>
              <a:t>робота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effectLst/>
                <a:latin typeface="+mj-lt"/>
                <a:ea typeface="+mj-ea"/>
                <a:cs typeface="+mj-cs"/>
              </a:rPr>
              <a:t>имеется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effectLst/>
                <a:latin typeface="+mj-lt"/>
                <a:ea typeface="+mj-ea"/>
                <a:cs typeface="+mj-cs"/>
              </a:rPr>
              <a:t>механический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effectLst/>
                <a:latin typeface="+mj-lt"/>
                <a:ea typeface="+mj-ea"/>
                <a:cs typeface="+mj-cs"/>
              </a:rPr>
              <a:t>ковш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effectLst/>
                <a:latin typeface="+mj-lt"/>
                <a:ea typeface="+mj-ea"/>
                <a:cs typeface="+mj-cs"/>
              </a:rPr>
              <a:t>для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effectLst/>
                <a:latin typeface="+mj-lt"/>
                <a:ea typeface="+mj-ea"/>
                <a:cs typeface="+mj-cs"/>
              </a:rPr>
              <a:t>сбора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effectLst/>
                <a:latin typeface="+mj-lt"/>
                <a:ea typeface="+mj-ea"/>
                <a:cs typeface="+mj-cs"/>
              </a:rPr>
              <a:t>шариков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 в </a:t>
            </a:r>
            <a:r>
              <a:rPr lang="en-US" sz="2400" dirty="0" err="1">
                <a:effectLst/>
                <a:latin typeface="+mj-lt"/>
                <a:ea typeface="+mj-ea"/>
                <a:cs typeface="+mj-cs"/>
              </a:rPr>
              <a:t>кузов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2400" dirty="0" err="1">
                <a:effectLst/>
                <a:latin typeface="+mj-lt"/>
                <a:ea typeface="+mj-ea"/>
                <a:cs typeface="+mj-cs"/>
              </a:rPr>
              <a:t>грузоподъёмность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effectLst/>
                <a:latin typeface="+mj-lt"/>
                <a:ea typeface="+mj-ea"/>
                <a:cs typeface="+mj-cs"/>
              </a:rPr>
              <a:t>ковша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 – </a:t>
            </a:r>
            <a:r>
              <a:rPr lang="en-US" sz="2400" dirty="0" err="1">
                <a:effectLst/>
                <a:latin typeface="+mj-lt"/>
                <a:ea typeface="+mj-ea"/>
                <a:cs typeface="+mj-cs"/>
              </a:rPr>
              <a:t>до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 3 </a:t>
            </a:r>
            <a:r>
              <a:rPr lang="en-US" sz="2400" dirty="0" err="1">
                <a:effectLst/>
                <a:latin typeface="+mj-lt"/>
                <a:ea typeface="+mj-ea"/>
                <a:cs typeface="+mj-cs"/>
              </a:rPr>
              <a:t>жертв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 (</a:t>
            </a:r>
            <a:r>
              <a:rPr lang="en-US" sz="2400" dirty="0" err="1">
                <a:effectLst/>
                <a:latin typeface="+mj-lt"/>
                <a:ea typeface="+mj-ea"/>
                <a:cs typeface="+mj-cs"/>
              </a:rPr>
              <a:t>шариков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) </a:t>
            </a:r>
            <a:r>
              <a:rPr lang="en-US" sz="2400" dirty="0" err="1">
                <a:effectLst/>
                <a:latin typeface="+mj-lt"/>
                <a:ea typeface="+mj-ea"/>
                <a:cs typeface="+mj-cs"/>
              </a:rPr>
              <a:t>одновременно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364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42108" y="629266"/>
            <a:ext cx="3307744" cy="1641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Кузов</a:t>
            </a:r>
            <a:endParaRPr lang="en-US" sz="4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6E849D-7B1C-4563-57FA-515A7D7C26C4}"/>
              </a:ext>
            </a:extLst>
          </p:cNvPr>
          <p:cNvSpPr txBox="1"/>
          <p:nvPr/>
        </p:nvSpPr>
        <p:spPr>
          <a:xfrm>
            <a:off x="6742108" y="2438400"/>
            <a:ext cx="3695704" cy="3195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08BF39-CD7B-C0F6-D627-A33E0AF4A4EE}"/>
              </a:ext>
            </a:extLst>
          </p:cNvPr>
          <p:cNvSpPr txBox="1"/>
          <p:nvPr/>
        </p:nvSpPr>
        <p:spPr>
          <a:xfrm>
            <a:off x="7108723" y="2625213"/>
            <a:ext cx="4129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Сверху робота располагается кузов, использующийся для транспортировки и выгрузки жертв (шариков)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FB688A7-59B6-3B6E-0630-EA246828B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03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6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6979" y="629266"/>
            <a:ext cx="5445457" cy="1554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sz="4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Программный код</a:t>
            </a:r>
            <a:endParaRPr lang="en-US" sz="4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6E849D-7B1C-4563-57FA-515A7D7C26C4}"/>
              </a:ext>
            </a:extLst>
          </p:cNvPr>
          <p:cNvSpPr txBox="1"/>
          <p:nvPr/>
        </p:nvSpPr>
        <p:spPr>
          <a:xfrm>
            <a:off x="6742108" y="2438400"/>
            <a:ext cx="3695704" cy="3195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" y="2183642"/>
            <a:ext cx="4012442" cy="4012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4072" y="2183642"/>
            <a:ext cx="37940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Одной из особенностей нашего кода является обработка показаний с </a:t>
            </a:r>
            <a:r>
              <a:rPr lang="en-US" dirty="0" smtClean="0"/>
              <a:t>RGB </a:t>
            </a:r>
            <a:r>
              <a:rPr lang="ru-RU" dirty="0" smtClean="0"/>
              <a:t>сенсора, мы переводим их в </a:t>
            </a:r>
            <a:r>
              <a:rPr lang="en-US" dirty="0" smtClean="0"/>
              <a:t>HSV</a:t>
            </a:r>
            <a:r>
              <a:rPr lang="ru-RU" dirty="0" smtClean="0"/>
              <a:t>, что позволяет нашему роботу стать почти независимым от освещения.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В опасной зоне робот с помощью датчика расстояния вычисляет своё начальное положение, после чего перемещается по двухмерной системе координат.</a:t>
            </a:r>
          </a:p>
        </p:txBody>
      </p:sp>
    </p:spTree>
    <p:extLst>
      <p:ext uri="{BB962C8B-B14F-4D97-AF65-F5344CB8AC3E}">
        <p14:creationId xmlns:p14="http://schemas.microsoft.com/office/powerpoint/2010/main" val="3420056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378</TotalTime>
  <Words>418</Words>
  <Application>Microsoft Office PowerPoint</Application>
  <PresentationFormat>Широкоэкранный</PresentationFormat>
  <Paragraphs>36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Wingdings 3</vt:lpstr>
      <vt:lpstr>Ион</vt:lpstr>
      <vt:lpstr>MRK.Team</vt:lpstr>
      <vt:lpstr>Состав команды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Действия робота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86</dc:creator>
  <cp:lastModifiedBy>irzaev@dnevnik.ru</cp:lastModifiedBy>
  <cp:revision>20</cp:revision>
  <dcterms:created xsi:type="dcterms:W3CDTF">2022-09-10T06:44:24Z</dcterms:created>
  <dcterms:modified xsi:type="dcterms:W3CDTF">2022-09-11T05:54:13Z</dcterms:modified>
</cp:coreProperties>
</file>