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67" r:id="rId7"/>
    <p:sldId id="269" r:id="rId8"/>
    <p:sldId id="270" r:id="rId9"/>
    <p:sldId id="271" r:id="rId10"/>
    <p:sldId id="272" r:id="rId11"/>
    <p:sldId id="274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8C555D-D61D-4CCD-829C-8805F5E9C7DE}" type="datetime1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3BF0EC-F003-46F1-9A17-601B51810292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B06A3F-53F8-4B5C-9294-B390023373D2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9FEC3C-665A-4DD7-8226-6EA04E55C0F9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8D2C58-00F6-4121-A5B7-CAB48E71F7D9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4F91-A333-485D-9CA2-15B1210DFF68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Надпись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8D600-2791-4A49-8C22-14F3AD94EEC0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2B2C81-98FF-4E9B-A69B-15FD8A8170A4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CE79FB-ED8D-4530-AACC-8FA5857BFD2F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9C97-D36A-4022-B5AE-3B26A54A8F6E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B51B99-2292-4206-B8F2-82B7DA748FD9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8FB68A-8D23-4657-9842-DB3C7014DB21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E7467-7C29-4314-8BF9-47A49D53698D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1FEC0-DF9D-4588-A73C-5E92B0942689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8C72B-C8C2-47E9-81E0-B0F4E8F89773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E4DCC9-9CB6-4072-B46D-05619032A79B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2968B2-08A3-4B88-968A-ACCFB114B261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29B08C-C3CE-4C65-86C8-00FE401CB61A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68420-2D68-4B2D-8A2E-86629732A93B}" type="datetime1">
              <a:rPr lang="ru-RU" noProof="0" smtClean="0"/>
              <a:t>29.03.2023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0B2B38-6C10-4E55-8EB6-D1860FD9C735}" type="datetime1">
              <a:rPr lang="ru-RU" noProof="0" smtClean="0"/>
              <a:t>29.03.2023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lui2.fs.ml.com/Publish/Content/application/pdf/GWMOL/GWIMCIOATWManufacturing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8EFvotowo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Чашка Петри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1485898"/>
          </a:xfrm>
        </p:spPr>
        <p:txBody>
          <a:bodyPr rtlCol="0">
            <a:normAutofit/>
          </a:bodyPr>
          <a:lstStyle/>
          <a:p>
            <a:pPr rtl="0"/>
            <a:r>
              <a:rPr lang="ru-RU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Робот-лаборант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03" y="3676708"/>
            <a:ext cx="7094701" cy="2349382"/>
          </a:xfrm>
        </p:spPr>
        <p:txBody>
          <a:bodyPr rtlCol="0">
            <a:normAutofit/>
          </a:bodyPr>
          <a:lstStyle/>
          <a:p>
            <a:r>
              <a:rPr lang="ru-RU" sz="1600" dirty="0"/>
              <a:t>Автор проекта – Коротков Матвей Михайлович</a:t>
            </a:r>
          </a:p>
          <a:p>
            <a:r>
              <a:rPr lang="ru-RU" sz="1600" dirty="0" smtClean="0"/>
              <a:t>Объединение дополнительного образования - </a:t>
            </a:r>
            <a:r>
              <a:rPr lang="ru-RU" sz="1600" dirty="0"/>
              <a:t>«Время роботов»</a:t>
            </a:r>
          </a:p>
          <a:p>
            <a:r>
              <a:rPr lang="ru-RU" sz="1600" dirty="0"/>
              <a:t>Образовательная </a:t>
            </a:r>
            <a:r>
              <a:rPr lang="ru-RU" sz="1600" dirty="0" smtClean="0"/>
              <a:t>организация - </a:t>
            </a:r>
            <a:r>
              <a:rPr lang="ru-RU" sz="1600" dirty="0" err="1"/>
              <a:t>Гбоу</a:t>
            </a:r>
            <a:r>
              <a:rPr lang="ru-RU" sz="1600" dirty="0"/>
              <a:t> до </a:t>
            </a:r>
            <a:r>
              <a:rPr lang="ru-RU" sz="1600" dirty="0" err="1"/>
              <a:t>дтдм</a:t>
            </a:r>
            <a:r>
              <a:rPr lang="ru-RU" sz="1600" dirty="0"/>
              <a:t> на </a:t>
            </a:r>
            <a:r>
              <a:rPr lang="ru-RU" sz="1600" dirty="0" err="1" smtClean="0"/>
              <a:t>миусах</a:t>
            </a:r>
            <a:endParaRPr lang="ru-RU" sz="1600" dirty="0"/>
          </a:p>
          <a:p>
            <a:r>
              <a:rPr lang="ru-RU" sz="1600" dirty="0"/>
              <a:t>Руководитель проекта – </a:t>
            </a:r>
            <a:r>
              <a:rPr lang="ru-RU" sz="1600" dirty="0" err="1"/>
              <a:t>Надебская</a:t>
            </a:r>
            <a:r>
              <a:rPr lang="ru-RU" sz="1600" dirty="0"/>
              <a:t> М.Д.</a:t>
            </a:r>
          </a:p>
          <a:p>
            <a:r>
              <a:rPr lang="ru-RU" sz="1600" dirty="0"/>
              <a:t>Год создания </a:t>
            </a:r>
            <a:r>
              <a:rPr lang="ru-RU" sz="1600" dirty="0" smtClean="0"/>
              <a:t>проекта - 2023 год</a:t>
            </a:r>
            <a:endParaRPr lang="ru-RU" sz="1600" noProof="1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8384A-25F5-4F08-8066-C8D3E1D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проекта 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0C352-D1F9-4573-971B-18F6D35BB3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982663" algn="just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Последние сто лет второго тысячелетия ознаменованы серьезным прогрессом в медицине. Развитие техники, широкий доступ к информации, возможность коммуникации с коллегами разных стран мира позволили сделать немало значимых открытий. </a:t>
            </a:r>
            <a:endParaRPr lang="ru-RU" sz="1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982663" algn="just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Важными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событиями 20-го столетия стали: </a:t>
            </a:r>
            <a:endParaRPr lang="ru-RU" sz="1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1922 году инсулина и введение его ребенку в диабетической коме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изобретение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 от дифтерии, коклюша, туберкулеза, столбняка, желтой лихорадки, полиомиелита; </a:t>
            </a:r>
            <a:endParaRPr lang="ru-RU" sz="1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обнаружение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1928 году антимикробных свойств пенициллина; </a:t>
            </a:r>
            <a:endParaRPr lang="ru-RU" sz="1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других жизненно важных  открытий! </a:t>
            </a:r>
            <a:endParaRPr lang="ru-RU" sz="1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982663" algn="just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сопряжена с огромными рисками для тех , кто непосредственно работает в лабораториях, кто ежедневно имеет дело с опасными вирусами и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бактериями!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B3B72-2F9D-4F54-BDE6-2F378973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9C2D9-1D49-46B6-87E0-96A05D148C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763701" cy="3748482"/>
          </a:xfrm>
        </p:spPr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+mn-lt"/>
              </a:rPr>
              <a:t>В настоящее время медицина является одной из самых интенсивно прогрессирующих областей науки, в которую активно интегрируют применение высоких технологий с целью ее улучшения. Сегодня </a:t>
            </a:r>
            <a:r>
              <a:rPr lang="ru-RU" sz="1600" i="0" dirty="0">
                <a:solidFill>
                  <a:srgbClr val="333333"/>
                </a:solidFill>
                <a:effectLst/>
                <a:latin typeface="+mn-lt"/>
              </a:rPr>
              <a:t>роботы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+mn-lt"/>
              </a:rPr>
              <a:t>, управляемые врачом, уже имеют огромное присутствие в медицинской сфере. </a:t>
            </a:r>
          </a:p>
          <a:p>
            <a:pPr marL="0" indent="0" algn="just">
              <a:buNone/>
            </a:pPr>
            <a:r>
              <a:rPr lang="ru-RU" sz="1600" b="1" i="0" dirty="0">
                <a:solidFill>
                  <a:srgbClr val="333333"/>
                </a:solidFill>
                <a:effectLst/>
                <a:latin typeface="+mn-lt"/>
              </a:rPr>
              <a:t>Наша цель – создание модели робота-лаборанта с ёмкостью для пробирки.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 descr="Научная лаборатория">
            <a:extLst>
              <a:ext uri="{FF2B5EF4-FFF2-40B4-BE49-F238E27FC236}">
                <a16:creationId xmlns:a16="http://schemas.microsoft.com/office/drawing/2014/main" id="{37BB11C7-84DC-4A17-83A8-8B34779FC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144771" y="4068131"/>
            <a:ext cx="2756109" cy="2263630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453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F7F99-51E0-4E80-99AC-2E69EE29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информации о существующих роботах.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4C508-0421-44D4-91A9-B8FCDDB2AD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1354"/>
            <a:ext cx="4941742" cy="484044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научных исследований ученым часто приходится сталкиваться с потенциальными опасностями различных видов. Большую часть этих опасных исследований может взвалить на свои плечи новый робот-ученый, который способен оперировать пробирками, стеклянными емкостями и другим лабораторным оборудованием с ловкостью и точностью, не уступающей точности человеческих рук</a:t>
            </a:r>
            <a:r>
              <a:rPr lang="ru-RU" sz="1800" dirty="0" smtClean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Андроид лаборатории </a:t>
            </a:r>
            <a:r>
              <a:rPr lang="ru-RU" sz="1800" dirty="0" err="1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Mahoro</a:t>
            </a: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работать гораздо лучше старого технического персонала лаборатории, помимо этого, в большинстве случаев робот выполняет работу почти в два раза быстрее самых квалифицированных людей-лаборантов. Такие способности роботу придает система самообучения, с помощью которой робот </a:t>
            </a:r>
            <a:r>
              <a:rPr lang="ru-RU" sz="1800" dirty="0" err="1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Mahoro</a:t>
            </a: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моделирует выполнение операций в виртуальной среде наподобие Матрицы. После такого моделирования и оптимизации действий робот справляется на отлично с выполнением любой работы в реальном мире</a:t>
            </a:r>
            <a:r>
              <a:rPr lang="ru-RU" sz="1800" dirty="0" smtClean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Самым большим ключом к успеху робота </a:t>
            </a:r>
            <a:r>
              <a:rPr lang="ru-RU" sz="1800" dirty="0" err="1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Mahoro</a:t>
            </a: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его способность самообучаться и подражать всему тому, что может сделать человек в условиях лаборатории. Этому способствует гибкость, ловкость и точность перемещений его манипуляторов, которая обеспечивается семью независимыми суставами, строение которых подражает строению суставов рук человека.</a:t>
            </a:r>
            <a:b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323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Робот-ученый Mahoro">
            <a:extLst>
              <a:ext uri="{FF2B5EF4-FFF2-40B4-BE49-F238E27FC236}">
                <a16:creationId xmlns:a16="http://schemas.microsoft.com/office/drawing/2014/main" id="{9867A6B7-F36C-437A-A1C8-D814CF8A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0250"/>
            <a:ext cx="4762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24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0DDCD-1527-4917-B2CA-3C512B3E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Идеи и возможности </a:t>
            </a:r>
            <a:r>
              <a:rPr lang="ru-RU" dirty="0" smtClean="0"/>
              <a:t>реализации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504DC-9E3C-45E6-9712-29C8E6E970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компьютерное управление</a:t>
            </a:r>
          </a:p>
          <a:p>
            <a:r>
              <a:rPr lang="ru-RU" dirty="0"/>
              <a:t>2</a:t>
            </a:r>
            <a:r>
              <a:rPr lang="ru-RU" dirty="0" smtClean="0"/>
              <a:t>. Аккумулятор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Оснащение </a:t>
            </a:r>
            <a:r>
              <a:rPr lang="ru-RU" dirty="0"/>
              <a:t>ёмкостью для транспортировки пробирок</a:t>
            </a:r>
          </a:p>
          <a:p>
            <a:r>
              <a:rPr lang="ru-RU" dirty="0"/>
              <a:t>4</a:t>
            </a:r>
            <a:r>
              <a:rPr lang="ru-RU" dirty="0" smtClean="0"/>
              <a:t>. Способность </a:t>
            </a:r>
            <a:r>
              <a:rPr lang="ru-RU" dirty="0"/>
              <a:t>к плавному передвижению</a:t>
            </a:r>
          </a:p>
          <a:p>
            <a:r>
              <a:rPr lang="ru-RU" dirty="0" smtClean="0"/>
              <a:t>5. </a:t>
            </a:r>
            <a:r>
              <a:rPr lang="ru-RU" dirty="0" smtClean="0"/>
              <a:t>без </a:t>
            </a:r>
            <a:r>
              <a:rPr lang="ru-RU" dirty="0"/>
              <a:t>резких движений</a:t>
            </a:r>
          </a:p>
          <a:p>
            <a:r>
              <a:rPr lang="ru-RU" dirty="0" smtClean="0"/>
              <a:t>6. Датчик </a:t>
            </a:r>
            <a:r>
              <a:rPr lang="ru-RU" dirty="0"/>
              <a:t>расстояния</a:t>
            </a:r>
          </a:p>
        </p:txBody>
      </p:sp>
    </p:spTree>
    <p:extLst>
      <p:ext uri="{BB962C8B-B14F-4D97-AF65-F5344CB8AC3E}">
        <p14:creationId xmlns:p14="http://schemas.microsoft.com/office/powerpoint/2010/main" val="36604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3BA77-2532-4CF1-A73D-AE1D6D38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27" y="362143"/>
            <a:ext cx="10364451" cy="1596177"/>
          </a:xfrm>
        </p:spPr>
        <p:txBody>
          <a:bodyPr/>
          <a:lstStyle/>
          <a:p>
            <a:r>
              <a:rPr lang="ru-RU" dirty="0"/>
              <a:t>Этапы </a:t>
            </a:r>
            <a:r>
              <a:rPr lang="ru-RU" dirty="0" smtClean="0"/>
              <a:t>создания модели робота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1E28B-50C1-41FD-8E0F-C9688353BA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230368" cy="3424107"/>
          </a:xfrm>
        </p:spPr>
        <p:txBody>
          <a:bodyPr/>
          <a:lstStyle/>
          <a:p>
            <a:r>
              <a:rPr lang="ru-RU" dirty="0"/>
              <a:t>1.Создание механизма робота.</a:t>
            </a:r>
          </a:p>
          <a:p>
            <a:r>
              <a:rPr lang="ru-RU" dirty="0"/>
              <a:t>2.создание корпуса.</a:t>
            </a:r>
          </a:p>
          <a:p>
            <a:r>
              <a:rPr lang="ru-RU" dirty="0"/>
              <a:t>3.испытание.</a:t>
            </a:r>
          </a:p>
          <a:p>
            <a:r>
              <a:rPr lang="ru-RU" dirty="0"/>
              <a:t>4.Улучшение,посредством доработки червячной передачи.</a:t>
            </a:r>
          </a:p>
          <a:p>
            <a:r>
              <a:rPr lang="ru-RU" dirty="0"/>
              <a:t>5.испытание.</a:t>
            </a:r>
          </a:p>
          <a:p>
            <a:r>
              <a:rPr lang="ru-RU" dirty="0"/>
              <a:t>6.Финальный тест.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DB65F-6F47-417B-AF2B-3B74BFD9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895" y="1524854"/>
            <a:ext cx="3151465" cy="23635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176BB-3BA4-41DC-B1D2-0D5D65CD4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82"/>
          <a:stretch/>
        </p:blipFill>
        <p:spPr>
          <a:xfrm>
            <a:off x="8374895" y="3959503"/>
            <a:ext cx="3161927" cy="22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9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BD464-803E-4F7F-90C8-65157A82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283"/>
          </a:xfrm>
        </p:spPr>
        <p:txBody>
          <a:bodyPr/>
          <a:lstStyle/>
          <a:p>
            <a:r>
              <a:rPr lang="ru-RU" dirty="0"/>
              <a:t>Технические характеристики и программа.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FACAF-D5BD-4A45-BDC1-F2C0F11CA5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23411"/>
            <a:ext cx="5713529" cy="48787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Тип передачи-червячная.</a:t>
            </a:r>
          </a:p>
          <a:p>
            <a:r>
              <a:rPr lang="en-US" dirty="0"/>
              <a:t>Smart hub –</a:t>
            </a:r>
            <a:r>
              <a:rPr lang="ru-RU" dirty="0"/>
              <a:t>для подключения к компьютеру.</a:t>
            </a:r>
          </a:p>
          <a:p>
            <a:r>
              <a:rPr lang="ru-RU" dirty="0"/>
              <a:t>Аккумулятор.</a:t>
            </a:r>
          </a:p>
          <a:p>
            <a:r>
              <a:rPr lang="ru-RU" dirty="0"/>
              <a:t>Ёмкость для пробирки.</a:t>
            </a:r>
          </a:p>
          <a:p>
            <a:r>
              <a:rPr lang="ru-RU" dirty="0"/>
              <a:t>Шагающие конечности.</a:t>
            </a:r>
          </a:p>
          <a:p>
            <a:r>
              <a:rPr lang="ru-RU" dirty="0"/>
              <a:t>Датчик расстояния.</a:t>
            </a:r>
          </a:p>
          <a:p>
            <a:pPr algn="ctr"/>
            <a:r>
              <a:rPr lang="ru-RU" b="1" u="sng" dirty="0"/>
              <a:t>Программа .</a:t>
            </a:r>
          </a:p>
          <a:p>
            <a:pPr algn="ctr"/>
            <a:r>
              <a:rPr lang="ru-RU" sz="1200" dirty="0"/>
              <a:t>Старт-включение робота.</a:t>
            </a:r>
          </a:p>
          <a:p>
            <a:pPr algn="ctr"/>
            <a:r>
              <a:rPr lang="ru-RU" sz="1200" dirty="0"/>
              <a:t>Цикл движений.</a:t>
            </a:r>
          </a:p>
          <a:p>
            <a:pPr algn="ctr"/>
            <a:r>
              <a:rPr lang="ru-RU" sz="1200" dirty="0"/>
              <a:t>Крутить мотор по часовой стрелки ,скорость 10.</a:t>
            </a:r>
          </a:p>
          <a:p>
            <a:pPr algn="ctr"/>
            <a:r>
              <a:rPr lang="ru-RU" sz="1200" dirty="0"/>
              <a:t>Программное управление роботом.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869FE49-F5DF-4711-9B0D-370F903E7D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7851E-3FF3-401C-A35D-360648C9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23411"/>
            <a:ext cx="5182225" cy="38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AB913-6C1F-426D-86E6-0F84491E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37" y="157044"/>
            <a:ext cx="10364451" cy="1596177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2DCF7-7E42-4B5B-A446-80D6C89ADA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6024" y="1476385"/>
            <a:ext cx="10498427" cy="276232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 </a:t>
            </a:r>
            <a:r>
              <a:rPr lang="ru-RU" sz="4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оценкам</a:t>
            </a:r>
            <a:r>
              <a:rPr lang="ru-RU" sz="4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мериканского инвестиционного банка Merrill Lynch полагают, что к 2025 году роботы будут выполнять уже 45% производственных задач.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больше и больше роботов будут внедряться в совместную деятельность с человеком!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медицинской области робот-лаборант при совместной деятельности с человеком способен выполнить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Транспортировку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пробирки с любым содержимым без риска повреждения или пролития содержимого в требуемое место, например, Помещение пробирки в холодильную камеру с  очень низкими или наоборот очень высокими для человеческого организма температурами или в камеру с радиоактивной и губительной для человека средой!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endParaRPr lang="ru-RU" sz="15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5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0AE81-CF56-4D7B-A274-448AF782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340" y="3639634"/>
            <a:ext cx="3870855" cy="2938812"/>
          </a:xfrm>
          <a:prstGeom prst="rect">
            <a:avLst/>
          </a:prstGeom>
        </p:spPr>
      </p:pic>
      <p:pic>
        <p:nvPicPr>
          <p:cNvPr id="4" name="OM8EFvotow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8967" y="3639634"/>
            <a:ext cx="3848330" cy="2938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2489" y="3529029"/>
            <a:ext cx="32045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Видео-презентация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26736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91_TF33443810_Win32" id="{C77FFDF8-5092-4B7E-A06D-AE1B68F5D9C3}" vid="{0CA80A37-D93F-42F9-A862-B3B22ACE34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purl.org/dc/elements/1.1/"/>
    <ds:schemaRef ds:uri="http://purl.org/dc/terms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Лаборатория</Template>
  <TotalTime>152</TotalTime>
  <Words>339</Words>
  <Application>Microsoft Office PowerPoint</Application>
  <PresentationFormat>Широкоэкранный</PresentationFormat>
  <Paragraphs>63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Tw Cen MT</vt:lpstr>
      <vt:lpstr>Капля</vt:lpstr>
      <vt:lpstr>Робот-лаборант</vt:lpstr>
      <vt:lpstr>Основная идея проекта .  </vt:lpstr>
      <vt:lpstr>Цель проекта.</vt:lpstr>
      <vt:lpstr>Сбор информации о существующих роботах.</vt:lpstr>
      <vt:lpstr>Идеи и возможности реализации</vt:lpstr>
      <vt:lpstr>Этапы создания модели робота</vt:lpstr>
      <vt:lpstr>Технические характеристики и программа.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Робот-лаборант</dc:title>
  <dc:creator>Михаил Коротков</dc:creator>
  <cp:lastModifiedBy>Надебская Мария Дмитриевна</cp:lastModifiedBy>
  <cp:revision>28</cp:revision>
  <dcterms:created xsi:type="dcterms:W3CDTF">2023-03-26T15:13:13Z</dcterms:created>
  <dcterms:modified xsi:type="dcterms:W3CDTF">2023-03-29T07:47:25Z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