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 id="2147483816" r:id="rId4"/>
    <p:sldMasterId id="2147483828" r:id="rId5"/>
  </p:sldMasterIdLst>
  <p:sldIdLst>
    <p:sldId id="263" r:id="rId6"/>
    <p:sldId id="264" r:id="rId7"/>
    <p:sldId id="265" r:id="rId8"/>
    <p:sldId id="267" r:id="rId9"/>
    <p:sldId id="268" r:id="rId10"/>
    <p:sldId id="269" r:id="rId11"/>
    <p:sldId id="270" r:id="rId12"/>
    <p:sldId id="271" r:id="rId13"/>
    <p:sldId id="272" r:id="rId14"/>
    <p:sldId id="273" r:id="rId15"/>
    <p:sldId id="277" r:id="rId16"/>
    <p:sldId id="278" r:id="rId17"/>
    <p:sldId id="279" r:id="rId18"/>
    <p:sldId id="274" r:id="rId19"/>
    <p:sldId id="261"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7940" autoAdjust="0"/>
  </p:normalViewPr>
  <p:slideViewPr>
    <p:cSldViewPr>
      <p:cViewPr>
        <p:scale>
          <a:sx n="66" d="100"/>
          <a:sy n="66" d="100"/>
        </p:scale>
        <p:origin x="-127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27.02.2023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27.02.2023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27.02.2023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27.02.2023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27.02.2023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27.02.2023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0.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0.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632664284"/>
              </p:ext>
            </p:extLst>
          </p:nvPr>
        </p:nvGraphicFramePr>
        <p:xfrm>
          <a:off x="251520" y="188640"/>
          <a:ext cx="8568952" cy="6366262"/>
        </p:xfrm>
        <a:graphic>
          <a:graphicData uri="http://schemas.openxmlformats.org/drawingml/2006/table">
            <a:tbl>
              <a:tblPr firstRow="1" bandRow="1">
                <a:tableStyleId>{5C22544A-7EE6-4342-B048-85BDC9FD1C3A}</a:tableStyleId>
              </a:tblPr>
              <a:tblGrid>
                <a:gridCol w="8568952"/>
              </a:tblGrid>
              <a:tr h="2282330">
                <a:tc>
                  <a:txBody>
                    <a:bodyPr/>
                    <a:lstStyle/>
                    <a:p>
                      <a:pPr algn="ctr"/>
                      <a:r>
                        <a:rPr lang="ru-RU" sz="5400" dirty="0" smtClean="0"/>
                        <a:t>  Исследовательская</a:t>
                      </a:r>
                      <a:r>
                        <a:rPr lang="ru-RU" sz="5400" baseline="0" dirty="0" smtClean="0"/>
                        <a:t>                                  работа</a:t>
                      </a:r>
                    </a:p>
                    <a:p>
                      <a:pPr algn="ctr"/>
                      <a:r>
                        <a:rPr lang="ru-RU" sz="5400" dirty="0" smtClean="0"/>
                        <a:t>Танк</a:t>
                      </a:r>
                      <a:r>
                        <a:rPr lang="ru-RU" sz="5400" baseline="0" dirty="0" smtClean="0"/>
                        <a:t> будущего!</a:t>
                      </a:r>
                      <a:endParaRPr lang="ru-RU" sz="5400" dirty="0"/>
                    </a:p>
                  </a:txBody>
                  <a:tcPr/>
                </a:tc>
              </a:tr>
              <a:tr h="26898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200" dirty="0" smtClean="0"/>
                        <a:t>Выполнил ученик 7</a:t>
                      </a:r>
                      <a:r>
                        <a:rPr lang="ru-RU" sz="3200" baseline="0" dirty="0" smtClean="0"/>
                        <a:t> </a:t>
                      </a:r>
                      <a:r>
                        <a:rPr lang="ru-RU" sz="3200" dirty="0" smtClean="0"/>
                        <a:t>класса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3200" dirty="0" smtClean="0"/>
                        <a:t>МОУ ИРМО «</a:t>
                      </a:r>
                      <a:r>
                        <a:rPr lang="ru-RU" sz="3200" dirty="0" err="1" smtClean="0"/>
                        <a:t>Листвянская</a:t>
                      </a:r>
                      <a:r>
                        <a:rPr lang="ru-RU" sz="3200" dirty="0" smtClean="0"/>
                        <a:t> СОШ».</a:t>
                      </a:r>
                    </a:p>
                    <a:p>
                      <a:pPr algn="ctr"/>
                      <a:r>
                        <a:rPr lang="ru-RU" sz="3200" dirty="0" smtClean="0"/>
                        <a:t>Дружинин</a:t>
                      </a:r>
                      <a:r>
                        <a:rPr lang="ru-RU" sz="3200" baseline="0" dirty="0" smtClean="0"/>
                        <a:t> Дмитрий</a:t>
                      </a:r>
                    </a:p>
                    <a:p>
                      <a:r>
                        <a:rPr lang="ru-RU" sz="3200" dirty="0" smtClean="0"/>
                        <a:t>Руководитель:</a:t>
                      </a:r>
                    </a:p>
                    <a:p>
                      <a:r>
                        <a:rPr lang="ru-RU" sz="3200" dirty="0" smtClean="0"/>
                        <a:t>Учитель информатики</a:t>
                      </a:r>
                    </a:p>
                    <a:p>
                      <a:r>
                        <a:rPr lang="ru-RU" sz="3200" dirty="0" smtClean="0"/>
                        <a:t>Дружинина Каролина Вячеславовна</a:t>
                      </a:r>
                      <a:endParaRPr lang="ru-RU" sz="3200" dirty="0"/>
                    </a:p>
                  </a:txBody>
                  <a:tcPr/>
                </a:tc>
              </a:tr>
              <a:tr h="788422">
                <a:tc>
                  <a:txBody>
                    <a:bodyPr/>
                    <a:lstStyle/>
                    <a:p>
                      <a:endParaRPr lang="ru-RU" dirty="0"/>
                    </a:p>
                  </a:txBody>
                  <a:tcPr/>
                </a:tc>
              </a:tr>
            </a:tbl>
          </a:graphicData>
        </a:graphic>
      </p:graphicFrame>
    </p:spTree>
    <p:extLst>
      <p:ext uri="{BB962C8B-B14F-4D97-AF65-F5344CB8AC3E}">
        <p14:creationId xmlns:p14="http://schemas.microsoft.com/office/powerpoint/2010/main" val="2936013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1412776"/>
            <a:ext cx="2664296" cy="1368152"/>
          </a:xfrm>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3096344" cy="6698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861048"/>
            <a:ext cx="5889625"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16632"/>
            <a:ext cx="5544616"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30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00336"/>
          </a:xfrm>
        </p:spPr>
        <p:txBody>
          <a:bodyPr/>
          <a:lstStyle/>
          <a:p>
            <a:r>
              <a:rPr lang="ru-RU" dirty="0" smtClean="0"/>
              <a:t>Программное обеспечение.</a:t>
            </a:r>
            <a:endParaRPr lang="ru-RU" dirty="0"/>
          </a:p>
        </p:txBody>
      </p:sp>
      <p:pic>
        <p:nvPicPr>
          <p:cNvPr id="11" name="Рисунок 10"/>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391339" y="1196752"/>
            <a:ext cx="2940201" cy="1219263"/>
          </a:xfrm>
          <a:prstGeom prst="rect">
            <a:avLst/>
          </a:prstGeom>
        </p:spPr>
      </p:pic>
      <p:pic>
        <p:nvPicPr>
          <p:cNvPr id="14" name="Рисунок 13"/>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315134" y="2429135"/>
            <a:ext cx="3092609" cy="1454225"/>
          </a:xfrm>
          <a:prstGeom prst="rect">
            <a:avLst/>
          </a:prstGeom>
        </p:spPr>
      </p:pic>
      <p:pic>
        <p:nvPicPr>
          <p:cNvPr id="15" name="Рисунок 14"/>
          <p:cNvPicPr>
            <a:picLocks noChangeAspect="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4644008" y="3630975"/>
            <a:ext cx="3783329" cy="3108738"/>
          </a:xfrm>
          <a:prstGeom prst="rect">
            <a:avLst/>
          </a:prstGeom>
        </p:spPr>
      </p:pic>
      <p:pic>
        <p:nvPicPr>
          <p:cNvPr id="16" name="Рисунок 15"/>
          <p:cNvPicPr>
            <a:picLocks noChangeAspect="1"/>
          </p:cNvPicPr>
          <p:nvPr/>
        </p:nvPicPr>
        <p:blipFill>
          <a:blip r:embed="rId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380262" y="3630975"/>
            <a:ext cx="3960440" cy="3227025"/>
          </a:xfrm>
          <a:prstGeom prst="rect">
            <a:avLst/>
          </a:prstGeom>
        </p:spPr>
      </p:pic>
      <p:sp>
        <p:nvSpPr>
          <p:cNvPr id="17" name="TextBox 16"/>
          <p:cNvSpPr txBox="1"/>
          <p:nvPr/>
        </p:nvSpPr>
        <p:spPr>
          <a:xfrm>
            <a:off x="3407743" y="1012086"/>
            <a:ext cx="5040560" cy="523220"/>
          </a:xfrm>
          <a:prstGeom prst="rect">
            <a:avLst/>
          </a:prstGeom>
          <a:noFill/>
        </p:spPr>
        <p:txBody>
          <a:bodyPr wrap="square" rtlCol="0">
            <a:spAutoFit/>
          </a:bodyPr>
          <a:lstStyle/>
          <a:p>
            <a:r>
              <a:rPr lang="ru-RU" sz="2800" dirty="0" smtClean="0"/>
              <a:t>1. Программа для движения.</a:t>
            </a:r>
            <a:endParaRPr lang="ru-RU" sz="2800" dirty="0"/>
          </a:p>
        </p:txBody>
      </p:sp>
      <p:sp>
        <p:nvSpPr>
          <p:cNvPr id="18" name="TextBox 17"/>
          <p:cNvSpPr txBox="1"/>
          <p:nvPr/>
        </p:nvSpPr>
        <p:spPr>
          <a:xfrm>
            <a:off x="3563888" y="1484784"/>
            <a:ext cx="4536504" cy="2215991"/>
          </a:xfrm>
          <a:prstGeom prst="rect">
            <a:avLst/>
          </a:prstGeom>
          <a:noFill/>
        </p:spPr>
        <p:txBody>
          <a:bodyPr wrap="square" rtlCol="0">
            <a:spAutoFit/>
          </a:bodyPr>
          <a:lstStyle/>
          <a:p>
            <a:r>
              <a:rPr lang="ru-RU" sz="2000" dirty="0" smtClean="0"/>
              <a:t>Базовые блоки программ для показа  основных функций движения</a:t>
            </a:r>
          </a:p>
          <a:p>
            <a:r>
              <a:rPr lang="ru-RU" sz="2000" dirty="0"/>
              <a:t>а</a:t>
            </a:r>
            <a:r>
              <a:rPr lang="ru-RU" sz="2000" dirty="0" smtClean="0"/>
              <a:t>. Проехать вперед</a:t>
            </a:r>
          </a:p>
          <a:p>
            <a:r>
              <a:rPr lang="ru-RU" sz="2000" dirty="0"/>
              <a:t>б</a:t>
            </a:r>
            <a:r>
              <a:rPr lang="ru-RU" sz="2000" dirty="0" smtClean="0"/>
              <a:t>. Проехать назад</a:t>
            </a:r>
          </a:p>
          <a:p>
            <a:r>
              <a:rPr lang="ru-RU" sz="2000" dirty="0"/>
              <a:t>в</a:t>
            </a:r>
            <a:r>
              <a:rPr lang="ru-RU" sz="2000" dirty="0" smtClean="0"/>
              <a:t>. Повернуть влево</a:t>
            </a:r>
          </a:p>
          <a:p>
            <a:r>
              <a:rPr lang="ru-RU" sz="2000" dirty="0" smtClean="0"/>
              <a:t>г. Повернуть вправо</a:t>
            </a:r>
          </a:p>
          <a:p>
            <a:endParaRPr lang="ru-RU" dirty="0"/>
          </a:p>
        </p:txBody>
      </p:sp>
    </p:spTree>
    <p:extLst>
      <p:ext uri="{BB962C8B-B14F-4D97-AF65-F5344CB8AC3E}">
        <p14:creationId xmlns:p14="http://schemas.microsoft.com/office/powerpoint/2010/main" val="1727531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72344"/>
          </a:xfrm>
        </p:spPr>
        <p:txBody>
          <a:bodyPr/>
          <a:lstStyle/>
          <a:p>
            <a:r>
              <a:rPr lang="ru-RU" dirty="0"/>
              <a:t>Программное обеспечение.</a:t>
            </a:r>
          </a:p>
        </p:txBody>
      </p:sp>
      <p:pic>
        <p:nvPicPr>
          <p:cNvPr id="3" name="Рисунок 2"/>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22014" y="1457676"/>
            <a:ext cx="3759393" cy="1352620"/>
          </a:xfrm>
          <a:prstGeom prst="rect">
            <a:avLst/>
          </a:prstGeom>
        </p:spPr>
      </p:pic>
      <p:pic>
        <p:nvPicPr>
          <p:cNvPr id="4" name="Рисунок 3"/>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88991" y="2752096"/>
            <a:ext cx="3340272" cy="1009702"/>
          </a:xfrm>
          <a:prstGeom prst="rect">
            <a:avLst/>
          </a:prstGeom>
        </p:spPr>
      </p:pic>
      <p:pic>
        <p:nvPicPr>
          <p:cNvPr id="5" name="Рисунок 4"/>
          <p:cNvPicPr>
            <a:picLocks noChangeAspect="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59263" y="3645024"/>
            <a:ext cx="3473629" cy="1168460"/>
          </a:xfrm>
          <a:prstGeom prst="rect">
            <a:avLst/>
          </a:prstGeom>
        </p:spPr>
      </p:pic>
      <p:pic>
        <p:nvPicPr>
          <p:cNvPr id="6" name="Рисунок 5"/>
          <p:cNvPicPr>
            <a:picLocks noChangeAspect="1"/>
          </p:cNvPicPr>
          <p:nvPr/>
        </p:nvPicPr>
        <p:blipFill>
          <a:blip r:embed="rId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17233" y="4941168"/>
            <a:ext cx="3968954" cy="1320868"/>
          </a:xfrm>
          <a:prstGeom prst="rect">
            <a:avLst/>
          </a:prstGeom>
        </p:spPr>
      </p:pic>
      <p:sp>
        <p:nvSpPr>
          <p:cNvPr id="7" name="TextBox 6"/>
          <p:cNvSpPr txBox="1"/>
          <p:nvPr/>
        </p:nvSpPr>
        <p:spPr>
          <a:xfrm>
            <a:off x="5652120" y="2133986"/>
            <a:ext cx="184731" cy="369332"/>
          </a:xfrm>
          <a:prstGeom prst="rect">
            <a:avLst/>
          </a:prstGeom>
          <a:noFill/>
        </p:spPr>
        <p:txBody>
          <a:bodyPr wrap="none" rtlCol="0">
            <a:spAutoFit/>
          </a:bodyPr>
          <a:lstStyle/>
          <a:p>
            <a:endParaRPr lang="ru-RU" dirty="0"/>
          </a:p>
        </p:txBody>
      </p:sp>
      <p:sp>
        <p:nvSpPr>
          <p:cNvPr id="8" name="Прямоугольник 7"/>
          <p:cNvSpPr/>
          <p:nvPr/>
        </p:nvSpPr>
        <p:spPr>
          <a:xfrm>
            <a:off x="4086188" y="1811619"/>
            <a:ext cx="4806292" cy="3416320"/>
          </a:xfrm>
          <a:prstGeom prst="rect">
            <a:avLst/>
          </a:prstGeom>
        </p:spPr>
        <p:txBody>
          <a:bodyPr wrap="square">
            <a:spAutoFit/>
          </a:bodyPr>
          <a:lstStyle/>
          <a:p>
            <a:r>
              <a:rPr lang="ru-RU" sz="2400" dirty="0"/>
              <a:t>Базовые блоки программ для показа  основных </a:t>
            </a:r>
            <a:r>
              <a:rPr lang="ru-RU" sz="2400" dirty="0" smtClean="0"/>
              <a:t>функций стрельбы</a:t>
            </a:r>
          </a:p>
          <a:p>
            <a:r>
              <a:rPr lang="ru-RU" sz="2400" dirty="0" smtClean="0"/>
              <a:t>а. Выстрел</a:t>
            </a:r>
          </a:p>
          <a:p>
            <a:r>
              <a:rPr lang="ru-RU" sz="2400" dirty="0" smtClean="0"/>
              <a:t>б. Поворот башни вправо</a:t>
            </a:r>
          </a:p>
          <a:p>
            <a:r>
              <a:rPr lang="ru-RU" sz="2400" dirty="0" smtClean="0"/>
              <a:t>в. Поворот башни влево</a:t>
            </a:r>
          </a:p>
          <a:p>
            <a:r>
              <a:rPr lang="ru-RU" sz="2400" dirty="0"/>
              <a:t>г</a:t>
            </a:r>
            <a:r>
              <a:rPr lang="ru-RU" sz="2400" dirty="0" smtClean="0"/>
              <a:t>. Поднять дуло вверх</a:t>
            </a:r>
          </a:p>
          <a:p>
            <a:r>
              <a:rPr lang="ru-RU" sz="2400" dirty="0" smtClean="0"/>
              <a:t>д. Опустить дуло вниз</a:t>
            </a:r>
          </a:p>
          <a:p>
            <a:r>
              <a:rPr lang="ru-RU" sz="2400" dirty="0" smtClean="0"/>
              <a:t>е. Выстрел по мишеням </a:t>
            </a:r>
            <a:endParaRPr lang="ru-RU" sz="2400" dirty="0"/>
          </a:p>
        </p:txBody>
      </p:sp>
      <p:sp>
        <p:nvSpPr>
          <p:cNvPr id="9" name="TextBox 8"/>
          <p:cNvSpPr txBox="1"/>
          <p:nvPr/>
        </p:nvSpPr>
        <p:spPr>
          <a:xfrm>
            <a:off x="4211960" y="1340768"/>
            <a:ext cx="4000903" cy="461665"/>
          </a:xfrm>
          <a:prstGeom prst="rect">
            <a:avLst/>
          </a:prstGeom>
          <a:noFill/>
        </p:spPr>
        <p:txBody>
          <a:bodyPr wrap="none" rtlCol="0">
            <a:spAutoFit/>
          </a:bodyPr>
          <a:lstStyle/>
          <a:p>
            <a:r>
              <a:rPr lang="ru-RU" sz="2400" dirty="0" smtClean="0"/>
              <a:t>2.Программа для стрельбы</a:t>
            </a:r>
            <a:r>
              <a:rPr lang="ru-RU" dirty="0" smtClean="0"/>
              <a:t>.</a:t>
            </a:r>
            <a:endParaRPr lang="ru-RU" dirty="0"/>
          </a:p>
        </p:txBody>
      </p:sp>
    </p:spTree>
    <p:extLst>
      <p:ext uri="{BB962C8B-B14F-4D97-AF65-F5344CB8AC3E}">
        <p14:creationId xmlns:p14="http://schemas.microsoft.com/office/powerpoint/2010/main" val="3519339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l="34631" t="4374" r="2842"/>
          <a:stretch/>
        </p:blipFill>
        <p:spPr>
          <a:xfrm>
            <a:off x="62564" y="25751"/>
            <a:ext cx="5717406" cy="4281758"/>
          </a:xfrm>
          <a:prstGeom prst="rect">
            <a:avLst/>
          </a:prstGeom>
        </p:spPr>
      </p:pic>
      <p:pic>
        <p:nvPicPr>
          <p:cNvPr id="3" name="Рисунок 2"/>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555776" y="2257511"/>
            <a:ext cx="7236653" cy="4434992"/>
          </a:xfrm>
          <a:prstGeom prst="rect">
            <a:avLst/>
          </a:prstGeom>
        </p:spPr>
      </p:pic>
      <p:sp>
        <p:nvSpPr>
          <p:cNvPr id="5" name="Стрелка влево 4"/>
          <p:cNvSpPr/>
          <p:nvPr/>
        </p:nvSpPr>
        <p:spPr>
          <a:xfrm>
            <a:off x="5364088" y="620688"/>
            <a:ext cx="1028469" cy="79208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6392557" y="304488"/>
            <a:ext cx="2355906" cy="1384995"/>
          </a:xfrm>
          <a:prstGeom prst="rect">
            <a:avLst/>
          </a:prstGeom>
          <a:noFill/>
        </p:spPr>
        <p:txBody>
          <a:bodyPr wrap="square" rtlCol="0">
            <a:spAutoFit/>
          </a:bodyPr>
          <a:lstStyle/>
          <a:p>
            <a:r>
              <a:rPr lang="ru-RU" sz="2800" dirty="0" smtClean="0"/>
              <a:t>Итоговая программа</a:t>
            </a:r>
          </a:p>
          <a:p>
            <a:r>
              <a:rPr lang="ru-RU" sz="2800" dirty="0"/>
              <a:t>д</a:t>
            </a:r>
            <a:r>
              <a:rPr lang="ru-RU" sz="2800" dirty="0" smtClean="0"/>
              <a:t>ля стрельбы </a:t>
            </a:r>
            <a:endParaRPr lang="ru-RU" sz="2800" dirty="0"/>
          </a:p>
        </p:txBody>
      </p:sp>
      <p:sp>
        <p:nvSpPr>
          <p:cNvPr id="7" name="Стрелка вправо 6"/>
          <p:cNvSpPr/>
          <p:nvPr/>
        </p:nvSpPr>
        <p:spPr>
          <a:xfrm>
            <a:off x="2051720" y="4653136"/>
            <a:ext cx="792088" cy="115212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Прямоугольник 8"/>
          <p:cNvSpPr/>
          <p:nvPr/>
        </p:nvSpPr>
        <p:spPr>
          <a:xfrm>
            <a:off x="179512" y="4475008"/>
            <a:ext cx="2088232" cy="1384995"/>
          </a:xfrm>
          <a:prstGeom prst="rect">
            <a:avLst/>
          </a:prstGeom>
        </p:spPr>
        <p:txBody>
          <a:bodyPr wrap="square">
            <a:spAutoFit/>
          </a:bodyPr>
          <a:lstStyle/>
          <a:p>
            <a:r>
              <a:rPr lang="ru-RU" sz="2800" dirty="0"/>
              <a:t>Итоговая программа</a:t>
            </a:r>
          </a:p>
          <a:p>
            <a:r>
              <a:rPr lang="ru-RU" sz="2800" dirty="0"/>
              <a:t>для </a:t>
            </a:r>
            <a:r>
              <a:rPr lang="ru-RU" sz="2800" dirty="0" smtClean="0"/>
              <a:t>езды</a:t>
            </a:r>
            <a:endParaRPr lang="ru-RU" sz="2800" dirty="0"/>
          </a:p>
        </p:txBody>
      </p:sp>
    </p:spTree>
    <p:extLst>
      <p:ext uri="{BB962C8B-B14F-4D97-AF65-F5344CB8AC3E}">
        <p14:creationId xmlns:p14="http://schemas.microsoft.com/office/powerpoint/2010/main" val="256090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Преимущества и  недостатки данного танка </a:t>
            </a:r>
            <a:endParaRPr lang="ru-RU" dirty="0"/>
          </a:p>
        </p:txBody>
      </p:sp>
      <p:sp>
        <p:nvSpPr>
          <p:cNvPr id="3" name="Прямоугольник 2"/>
          <p:cNvSpPr/>
          <p:nvPr/>
        </p:nvSpPr>
        <p:spPr>
          <a:xfrm>
            <a:off x="251520" y="1443840"/>
            <a:ext cx="8568952" cy="4832092"/>
          </a:xfrm>
          <a:prstGeom prst="rect">
            <a:avLst/>
          </a:prstGeom>
        </p:spPr>
        <p:txBody>
          <a:bodyPr wrap="square">
            <a:spAutoFit/>
          </a:bodyPr>
          <a:lstStyle/>
          <a:p>
            <a:pPr algn="just"/>
            <a:r>
              <a:rPr lang="ru-RU" dirty="0"/>
              <a:t> </a:t>
            </a:r>
            <a:r>
              <a:rPr lang="ru-RU" dirty="0" smtClean="0"/>
              <a:t>      </a:t>
            </a:r>
            <a:r>
              <a:rPr lang="ru-RU" sz="2800" dirty="0" smtClean="0"/>
              <a:t>Танк </a:t>
            </a:r>
            <a:r>
              <a:rPr lang="ru-RU" sz="2800" dirty="0"/>
              <a:t>имеет большой функционал, его гусеницы независимы друг от друга и имеют хорошую проходимость благодаря дополнительным колёсам кроме ведущих. Пушка полностью функционирует и имеет большой радиус поворота, сильно стреляет, и имеет особую функцию: стрельба по стенкам на расстоянии. Из минусов можно отметить габариты пушки в соотношении с самим танком из-за размеров моторов и датчиков. Также у него есть пустое пространство в нижней </a:t>
            </a:r>
            <a:r>
              <a:rPr lang="ru-RU" sz="2800" dirty="0" smtClean="0"/>
              <a:t>части.</a:t>
            </a:r>
            <a:endParaRPr lang="ru-RU" sz="2800" dirty="0"/>
          </a:p>
          <a:p>
            <a:r>
              <a:rPr lang="ru-RU" sz="2800" b="1" dirty="0"/>
              <a:t> </a:t>
            </a:r>
            <a:endParaRPr lang="ru-RU" sz="2800" dirty="0"/>
          </a:p>
        </p:txBody>
      </p:sp>
    </p:spTree>
    <p:extLst>
      <p:ext uri="{BB962C8B-B14F-4D97-AF65-F5344CB8AC3E}">
        <p14:creationId xmlns:p14="http://schemas.microsoft.com/office/powerpoint/2010/main" val="4264119590"/>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1015663"/>
          </a:xfrm>
          <a:prstGeom prst="rect">
            <a:avLst/>
          </a:prstGeom>
        </p:spPr>
        <p:txBody>
          <a:bodyPr wrap="square">
            <a:spAutoFit/>
          </a:bodyPr>
          <a:lstStyle/>
          <a:p>
            <a:pPr algn="ctr"/>
            <a:r>
              <a:rPr lang="ru-RU" sz="2800" b="1" dirty="0" smtClean="0">
                <a:latin typeface="Times New Roman" pitchFamily="18" charset="0"/>
                <a:cs typeface="Times New Roman" pitchFamily="18" charset="0"/>
              </a:rPr>
              <a:t>Заключение</a:t>
            </a:r>
          </a:p>
          <a:p>
            <a:pPr algn="ct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3" name="TextBox 2"/>
          <p:cNvSpPr txBox="1"/>
          <p:nvPr/>
        </p:nvSpPr>
        <p:spPr>
          <a:xfrm>
            <a:off x="611560" y="332656"/>
            <a:ext cx="184731" cy="369332"/>
          </a:xfrm>
          <a:prstGeom prst="rect">
            <a:avLst/>
          </a:prstGeom>
          <a:noFill/>
        </p:spPr>
        <p:txBody>
          <a:bodyPr wrap="none" rtlCol="0">
            <a:spAutoFit/>
          </a:bodyPr>
          <a:lstStyle/>
          <a:p>
            <a:endParaRPr lang="ru-RU" dirty="0"/>
          </a:p>
        </p:txBody>
      </p:sp>
      <p:sp>
        <p:nvSpPr>
          <p:cNvPr id="4" name="Прямоугольник 3"/>
          <p:cNvSpPr/>
          <p:nvPr/>
        </p:nvSpPr>
        <p:spPr>
          <a:xfrm>
            <a:off x="251520" y="1124744"/>
            <a:ext cx="8280920" cy="3539430"/>
          </a:xfrm>
          <a:prstGeom prst="rect">
            <a:avLst/>
          </a:prstGeom>
        </p:spPr>
        <p:txBody>
          <a:bodyPr wrap="square">
            <a:spAutoFit/>
          </a:bodyPr>
          <a:lstStyle/>
          <a:p>
            <a:pPr algn="just"/>
            <a:r>
              <a:rPr lang="ru-RU" dirty="0"/>
              <a:t> </a:t>
            </a:r>
            <a:r>
              <a:rPr lang="ru-RU" dirty="0" smtClean="0"/>
              <a:t>     </a:t>
            </a:r>
            <a:r>
              <a:rPr lang="ru-RU" sz="2800" dirty="0" smtClean="0"/>
              <a:t>В </a:t>
            </a:r>
            <a:r>
              <a:rPr lang="ru-RU" sz="2800" dirty="0"/>
              <a:t>итоге у нас получился танк из конструктора, но который выполняет все поставленные условия. У него поворачивается башня и он стреляет по целям. Так же мы его запрограммировали на выполнения определенных условий. Он может передвигается и стрелять по целям самостоятельно является уникальным в своем роде.</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83968" y="4509120"/>
            <a:ext cx="4608512" cy="21285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923395"/>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715" y="1340768"/>
            <a:ext cx="7992888" cy="3024336"/>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r>
              <a:rPr lang="ru-RU" sz="6000" b="1" dirty="0" smtClean="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50" endPos="85000" dir="5400000" sy="-100000" algn="bl" rotWithShape="0"/>
                </a:effectLst>
              </a:rPr>
              <a:t>Спасибо за внимание!!!</a:t>
            </a:r>
            <a:endParaRPr lang="ru-RU" sz="6000" b="1" dirty="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50" endPos="85000" dir="5400000" sy="-100000" algn="bl" rotWithShape="0"/>
              </a:effectLst>
            </a:endParaRPr>
          </a:p>
        </p:txBody>
      </p:sp>
      <p:sp>
        <p:nvSpPr>
          <p:cNvPr id="4" name="Солнце 3"/>
          <p:cNvSpPr/>
          <p:nvPr/>
        </p:nvSpPr>
        <p:spPr>
          <a:xfrm>
            <a:off x="2915816" y="1772816"/>
            <a:ext cx="2592288" cy="1872208"/>
          </a:xfrm>
          <a:prstGeom prst="su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06856200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37794792"/>
              </p:ext>
            </p:extLst>
          </p:nvPr>
        </p:nvGraphicFramePr>
        <p:xfrm>
          <a:off x="323528" y="260648"/>
          <a:ext cx="8640960" cy="6408712"/>
        </p:xfrm>
        <a:graphic>
          <a:graphicData uri="http://schemas.openxmlformats.org/drawingml/2006/table">
            <a:tbl>
              <a:tblPr firstRow="1" bandRow="1">
                <a:tableStyleId>{5C22544A-7EE6-4342-B048-85BDC9FD1C3A}</a:tableStyleId>
              </a:tblPr>
              <a:tblGrid>
                <a:gridCol w="8640960"/>
              </a:tblGrid>
              <a:tr h="6408712">
                <a:tc>
                  <a:txBody>
                    <a:bodyPr/>
                    <a:lstStyle/>
                    <a:p>
                      <a:endParaRPr lang="ru-RU" dirty="0"/>
                    </a:p>
                  </a:txBody>
                  <a:tcPr/>
                </a:tc>
              </a:tr>
            </a:tbl>
          </a:graphicData>
        </a:graphic>
      </p:graphicFrame>
      <p:sp>
        <p:nvSpPr>
          <p:cNvPr id="3" name="TextBox 2"/>
          <p:cNvSpPr txBox="1"/>
          <p:nvPr/>
        </p:nvSpPr>
        <p:spPr>
          <a:xfrm>
            <a:off x="323527" y="193675"/>
            <a:ext cx="8568953" cy="6124754"/>
          </a:xfrm>
          <a:prstGeom prst="rect">
            <a:avLst/>
          </a:prstGeom>
          <a:noFill/>
        </p:spPr>
        <p:txBody>
          <a:bodyPr wrap="square" rtlCol="0">
            <a:spAutoFit/>
          </a:bodyPr>
          <a:lstStyle/>
          <a:p>
            <a:r>
              <a:rPr lang="ru-RU" sz="2800" dirty="0" smtClean="0"/>
              <a:t>Выбор темы:</a:t>
            </a:r>
          </a:p>
          <a:p>
            <a:pPr algn="just"/>
            <a:r>
              <a:rPr lang="ru-RU" sz="2800" b="1" dirty="0" smtClean="0"/>
              <a:t>  </a:t>
            </a:r>
            <a:r>
              <a:rPr lang="ru-RU" sz="2800" b="1" dirty="0"/>
              <a:t> </a:t>
            </a:r>
            <a:r>
              <a:rPr lang="ru-RU" sz="2800" dirty="0"/>
              <a:t>Мне нравиться военная техника и проектирование из конструктора, у меня был опыт строительства танков. И сегодня я решил представить модель собственно разработанного танка. На его проектирования меня подтолкнула сегодняшняя ситуация в мире, и что если наши танки смогут управляться в дальнейшем полностью дистанционно и быть полезными в практике (боя).  </a:t>
            </a:r>
          </a:p>
          <a:p>
            <a:pPr algn="just"/>
            <a:r>
              <a:rPr lang="ru-RU" sz="2800" dirty="0"/>
              <a:t>Для конструирования моделей мне потребовались материалы, предоставленные школой. Для работы понадобилось почти три месяца и не раз его приходилось переделывать с основания, каждый раз совершенствуя конструкцию.        </a:t>
            </a:r>
          </a:p>
        </p:txBody>
      </p:sp>
    </p:spTree>
    <p:extLst>
      <p:ext uri="{BB962C8B-B14F-4D97-AF65-F5344CB8AC3E}">
        <p14:creationId xmlns:p14="http://schemas.microsoft.com/office/powerpoint/2010/main" val="8385706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352928" cy="2800767"/>
          </a:xfrm>
          <a:prstGeom prst="rect">
            <a:avLst/>
          </a:prstGeom>
          <a:solidFill>
            <a:schemeClr val="accent1">
              <a:lumMod val="60000"/>
              <a:lumOff val="40000"/>
            </a:schemeClr>
          </a:solidFill>
        </p:spPr>
        <p:txBody>
          <a:bodyPr wrap="square" rtlCol="0">
            <a:spAutoFit/>
          </a:bodyPr>
          <a:lstStyle/>
          <a:p>
            <a:r>
              <a:rPr lang="ru-RU" sz="3200" dirty="0" smtClean="0"/>
              <a:t>Актуальность темы:</a:t>
            </a:r>
          </a:p>
          <a:p>
            <a:r>
              <a:rPr lang="ru-RU" sz="2400" dirty="0"/>
              <a:t>Тема моей работы актуальна на сегодняшний день, так как благодаря ней можно показать способности машин на различный труд без участия людей и их управлении. Выбор пал именно на танк в связи с популярностью в наше время боевой техники, от которой напрямую зависит наша безопасность в нашей стране. </a:t>
            </a:r>
          </a:p>
        </p:txBody>
      </p:sp>
      <p:pic>
        <p:nvPicPr>
          <p:cNvPr id="13314" name="Picture 2" descr="https://upload.wikimedia.org/wikipedia/commons/thumb/0/02/Belgrade_serbia_kalemegdan_military_museum_(35).jpg/250px-Belgrade_serbia_kalemegdan_military_museum_(35).jpg"/>
          <p:cNvPicPr>
            <a:picLocks noChangeAspect="1" noChangeArrowheads="1"/>
          </p:cNvPicPr>
          <p:nvPr/>
        </p:nvPicPr>
        <p:blipFill>
          <a:blip r:embed="rId2" cstate="print"/>
          <a:srcRect/>
          <a:stretch>
            <a:fillRect/>
          </a:stretch>
        </p:blipFill>
        <p:spPr bwMode="auto">
          <a:xfrm>
            <a:off x="3286116" y="3929066"/>
            <a:ext cx="3214710" cy="2286016"/>
          </a:xfrm>
          <a:prstGeom prst="rect">
            <a:avLst/>
          </a:prstGeom>
          <a:noFill/>
        </p:spPr>
      </p:pic>
    </p:spTree>
    <p:extLst>
      <p:ext uri="{BB962C8B-B14F-4D97-AF65-F5344CB8AC3E}">
        <p14:creationId xmlns:p14="http://schemas.microsoft.com/office/powerpoint/2010/main" val="27917478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980728"/>
            <a:ext cx="7560840" cy="4524315"/>
          </a:xfrm>
          <a:prstGeom prst="rect">
            <a:avLst/>
          </a:prstGeom>
        </p:spPr>
        <p:txBody>
          <a:bodyPr wrap="square">
            <a:spAutoFit/>
          </a:bodyPr>
          <a:lstStyle/>
          <a:p>
            <a:r>
              <a:rPr lang="ru-RU" sz="2400" dirty="0" smtClean="0"/>
              <a:t>Задачи:</a:t>
            </a:r>
          </a:p>
          <a:p>
            <a:pPr marL="342900" indent="-342900">
              <a:buFont typeface="Arial" pitchFamily="34" charset="0"/>
              <a:buChar char="•"/>
            </a:pPr>
            <a:r>
              <a:rPr lang="ru-RU" sz="2400" dirty="0" smtClean="0"/>
              <a:t>Проанализировать </a:t>
            </a:r>
            <a:r>
              <a:rPr lang="ru-RU" sz="2400" dirty="0"/>
              <a:t>существующие танки (с дистанционным управлением и ИИ технологиями</a:t>
            </a:r>
            <a:r>
              <a:rPr lang="ru-RU" sz="2400" dirty="0" smtClean="0"/>
              <a:t>). </a:t>
            </a:r>
          </a:p>
          <a:p>
            <a:pPr marL="342900" indent="-342900">
              <a:buFont typeface="Arial" pitchFamily="34" charset="0"/>
              <a:buChar char="•"/>
            </a:pPr>
            <a:r>
              <a:rPr lang="ru-RU" sz="2400" dirty="0" smtClean="0"/>
              <a:t>Собрать </a:t>
            </a:r>
            <a:r>
              <a:rPr lang="ru-RU" sz="2400" dirty="0"/>
              <a:t>модель танка из конструктора и запрограммировать его. </a:t>
            </a:r>
            <a:endParaRPr lang="ru-RU" sz="2400" dirty="0" smtClean="0"/>
          </a:p>
          <a:p>
            <a:pPr marL="342900" indent="-342900">
              <a:buFont typeface="Arial" pitchFamily="34" charset="0"/>
              <a:buChar char="•"/>
            </a:pPr>
            <a:r>
              <a:rPr lang="ru-RU" sz="2400" dirty="0" smtClean="0"/>
              <a:t>Показать </a:t>
            </a:r>
            <a:r>
              <a:rPr lang="ru-RU" sz="2400" dirty="0"/>
              <a:t>технические преимущества </a:t>
            </a:r>
            <a:r>
              <a:rPr lang="ru-RU" sz="2400" dirty="0" smtClean="0"/>
              <a:t>танка</a:t>
            </a:r>
          </a:p>
          <a:p>
            <a:endParaRPr lang="ru-RU" sz="2400" dirty="0"/>
          </a:p>
          <a:p>
            <a:r>
              <a:rPr lang="ru-RU" sz="2400" b="1" dirty="0" smtClean="0"/>
              <a:t>Главная </a:t>
            </a:r>
            <a:r>
              <a:rPr lang="ru-RU" sz="2400" b="1" dirty="0"/>
              <a:t>цель моей </a:t>
            </a:r>
            <a:r>
              <a:rPr lang="ru-RU" sz="2400" b="1" dirty="0" smtClean="0"/>
              <a:t>работы-</a:t>
            </a:r>
            <a:r>
              <a:rPr lang="ru-RU" sz="2400" dirty="0" smtClean="0"/>
              <a:t>создать </a:t>
            </a:r>
            <a:r>
              <a:rPr lang="ru-RU" sz="2400" dirty="0"/>
              <a:t>танк из конструктора, работающий благодаря программам без участия человека.</a:t>
            </a:r>
          </a:p>
          <a:p>
            <a:endParaRPr lang="ru-RU" sz="2400" dirty="0"/>
          </a:p>
        </p:txBody>
      </p:sp>
    </p:spTree>
    <p:extLst>
      <p:ext uri="{BB962C8B-B14F-4D97-AF65-F5344CB8AC3E}">
        <p14:creationId xmlns:p14="http://schemas.microsoft.com/office/powerpoint/2010/main" val="3258898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076" y="126499"/>
            <a:ext cx="7776864" cy="3662541"/>
          </a:xfrm>
          <a:prstGeom prst="rect">
            <a:avLst/>
          </a:prstGeom>
          <a:noFill/>
        </p:spPr>
        <p:txBody>
          <a:bodyPr wrap="square" rtlCol="0">
            <a:spAutoFit/>
          </a:bodyPr>
          <a:lstStyle/>
          <a:p>
            <a:r>
              <a:rPr lang="ru-RU" sz="2400" dirty="0" smtClean="0"/>
              <a:t>                     </a:t>
            </a:r>
            <a:r>
              <a:rPr lang="ru-RU" sz="4000" dirty="0"/>
              <a:t>Р</a:t>
            </a:r>
            <a:r>
              <a:rPr lang="ru-RU" sz="4000" dirty="0" smtClean="0"/>
              <a:t>еальные танки</a:t>
            </a:r>
            <a:endParaRPr lang="ru-RU" sz="2400" dirty="0" smtClean="0"/>
          </a:p>
          <a:p>
            <a:r>
              <a:rPr lang="ru-RU" sz="2400" dirty="0" smtClean="0">
                <a:solidFill>
                  <a:schemeClr val="bg1"/>
                </a:solidFill>
              </a:rPr>
              <a:t>    </a:t>
            </a:r>
            <a:r>
              <a:rPr lang="ru-RU" sz="2400" dirty="0">
                <a:solidFill>
                  <a:schemeClr val="bg1"/>
                </a:solidFill>
              </a:rPr>
              <a:t>Единственный танк </a:t>
            </a:r>
            <a:r>
              <a:rPr lang="ru-RU" sz="2400" dirty="0" smtClean="0">
                <a:solidFill>
                  <a:schemeClr val="bg1"/>
                </a:solidFill>
              </a:rPr>
              <a:t>управляемый </a:t>
            </a:r>
            <a:r>
              <a:rPr lang="ru-RU" sz="2400" dirty="0">
                <a:solidFill>
                  <a:schemeClr val="bg1"/>
                </a:solidFill>
              </a:rPr>
              <a:t>дистанционно: </a:t>
            </a:r>
            <a:r>
              <a:rPr lang="ru-RU" sz="2400" dirty="0" smtClean="0">
                <a:solidFill>
                  <a:schemeClr val="bg1"/>
                </a:solidFill>
              </a:rPr>
              <a:t> </a:t>
            </a:r>
            <a:r>
              <a:rPr lang="ru-RU" sz="2400" dirty="0">
                <a:solidFill>
                  <a:schemeClr val="bg1"/>
                </a:solidFill>
              </a:rPr>
              <a:t>версии Т-14 «Армата» </a:t>
            </a:r>
            <a:endParaRPr lang="ru-RU" sz="2400" dirty="0" smtClean="0">
              <a:solidFill>
                <a:schemeClr val="bg1"/>
              </a:solidFill>
            </a:endParaRPr>
          </a:p>
          <a:p>
            <a:r>
              <a:rPr lang="ru-RU" dirty="0">
                <a:solidFill>
                  <a:schemeClr val="bg1"/>
                </a:solidFill>
              </a:rPr>
              <a:t>На экспозиции Министерства обороны показали танк, подключенный к специальному пульту, который позволяет управлять перемещением машины и стрельбой. Заявлено, что сегодня эта новинка является единственной в мире разработкой, обладающей таким мощным вооружением, которым можно управлять на расстоянии. В США, например, есть лишь беспилотная версия тяжелой штурмовой машины M1150, являющейся специализированной модификацией M1A1 </a:t>
            </a:r>
            <a:r>
              <a:rPr lang="ru-RU" dirty="0" err="1">
                <a:solidFill>
                  <a:schemeClr val="bg1"/>
                </a:solidFill>
              </a:rPr>
              <a:t>Abrams</a:t>
            </a:r>
            <a:r>
              <a:rPr lang="ru-RU" dirty="0">
                <a:solidFill>
                  <a:schemeClr val="bg1"/>
                </a:solidFill>
              </a:rPr>
              <a:t> и предназначенной для проделывания прохода в минных полях.</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789040"/>
            <a:ext cx="579123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8949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404665"/>
            <a:ext cx="8064896" cy="954107"/>
          </a:xfrm>
          <a:prstGeom prst="rect">
            <a:avLst/>
          </a:prstGeom>
        </p:spPr>
        <p:txBody>
          <a:bodyPr wrap="square">
            <a:spAutoFit/>
          </a:bodyPr>
          <a:lstStyle/>
          <a:p>
            <a:r>
              <a:rPr lang="ru-RU" sz="2800" b="1" dirty="0"/>
              <a:t>Оборудование и материалы для сборки танка</a:t>
            </a:r>
            <a:endParaRPr lang="ru-RU"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12" y="3671153"/>
            <a:ext cx="3564224" cy="29257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717032"/>
            <a:ext cx="4932720" cy="27987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1712" y="1700808"/>
            <a:ext cx="8172736" cy="1631216"/>
          </a:xfrm>
          <a:prstGeom prst="rect">
            <a:avLst/>
          </a:prstGeom>
        </p:spPr>
        <p:txBody>
          <a:bodyPr wrap="square">
            <a:spAutoFit/>
          </a:bodyPr>
          <a:lstStyle/>
          <a:p>
            <a:r>
              <a:rPr lang="ru-RU" sz="2000" dirty="0" smtClean="0"/>
              <a:t>    Для </a:t>
            </a:r>
            <a:r>
              <a:rPr lang="ru-RU" sz="2000" dirty="0"/>
              <a:t>сборки модели был использован пластиковый конструктор. В макете используется 2 электрических аккумулятора, 3 малых угловых мотора, 2 больших угловых мотора, датчик расстояния,2 малых привода силовых функций, специальные резинки, поворотный стол и шестерёнки с различными видами и количеством зубьев. </a:t>
            </a:r>
          </a:p>
        </p:txBody>
      </p:sp>
    </p:spTree>
    <p:extLst>
      <p:ext uri="{BB962C8B-B14F-4D97-AF65-F5344CB8AC3E}">
        <p14:creationId xmlns:p14="http://schemas.microsoft.com/office/powerpoint/2010/main" val="2040485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5440" y="260648"/>
            <a:ext cx="4097147" cy="584775"/>
          </a:xfrm>
          <a:prstGeom prst="rect">
            <a:avLst/>
          </a:prstGeom>
        </p:spPr>
        <p:txBody>
          <a:bodyPr wrap="none">
            <a:spAutoFit/>
          </a:bodyPr>
          <a:lstStyle/>
          <a:p>
            <a:r>
              <a:rPr lang="ru-RU" sz="3200" b="1" dirty="0"/>
              <a:t>Технология</a:t>
            </a:r>
            <a:r>
              <a:rPr lang="ru-RU" b="1" dirty="0"/>
              <a:t> </a:t>
            </a:r>
            <a:r>
              <a:rPr lang="ru-RU" sz="3200" b="1" dirty="0"/>
              <a:t>сборки</a:t>
            </a:r>
            <a:r>
              <a:rPr lang="ru-RU" dirty="0"/>
              <a:t> </a:t>
            </a:r>
          </a:p>
        </p:txBody>
      </p:sp>
      <p:sp>
        <p:nvSpPr>
          <p:cNvPr id="3" name="Прямоугольник 2"/>
          <p:cNvSpPr/>
          <p:nvPr/>
        </p:nvSpPr>
        <p:spPr>
          <a:xfrm>
            <a:off x="294115" y="859025"/>
            <a:ext cx="8496944" cy="6001643"/>
          </a:xfrm>
          <a:prstGeom prst="rect">
            <a:avLst/>
          </a:prstGeom>
        </p:spPr>
        <p:txBody>
          <a:bodyPr wrap="square">
            <a:spAutoFit/>
          </a:bodyPr>
          <a:lstStyle/>
          <a:p>
            <a:pPr algn="just"/>
            <a:r>
              <a:rPr lang="ru-RU" sz="2400" dirty="0" smtClean="0"/>
              <a:t>       В </a:t>
            </a:r>
            <a:r>
              <a:rPr lang="ru-RU" sz="2400" dirty="0"/>
              <a:t>танке используются такие механизмы как гусеницы (по одному малому мотору на каждую), два откидного кузова (по одному кузову на каждый аккумулятор), система поворота пушки танка, система поднятия пушки танка (2 малых привода СФ), датчик расстояния для стрельбы и система стрельбы (снаряды в виде балки 1</a:t>
            </a:r>
            <a:r>
              <a:rPr lang="en-US" sz="2400" dirty="0"/>
              <a:t>x</a:t>
            </a:r>
            <a:r>
              <a:rPr lang="ru-RU" sz="2400" dirty="0"/>
              <a:t>3). Программирование танка происходило в программе </a:t>
            </a:r>
            <a:r>
              <a:rPr lang="en-US" sz="2400" dirty="0"/>
              <a:t>Lego Spike Prime</a:t>
            </a:r>
            <a:r>
              <a:rPr lang="ru-RU" sz="2400" dirty="0"/>
              <a:t>. Изначальная основа танка в виде каркаса была взята с другой спроектированной мною машиной, именно на это основание «наросли» стены танка. Сначала у него должно были быть колёса, но гусеницы оказались более полезны, а пустота из-под мотора для поворота колёс осталась. Также рассматривались варианты с датчиком цвета для стрельбы по определённым цветам и использование датчика расстояния что бы объезжать препятствия.</a:t>
            </a:r>
          </a:p>
        </p:txBody>
      </p:sp>
    </p:spTree>
    <p:extLst>
      <p:ext uri="{BB962C8B-B14F-4D97-AF65-F5344CB8AC3E}">
        <p14:creationId xmlns:p14="http://schemas.microsoft.com/office/powerpoint/2010/main" val="4148935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663"/>
            <a:ext cx="504056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215" y="282015"/>
            <a:ext cx="3953530" cy="247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61048"/>
            <a:ext cx="5040560" cy="25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759560"/>
            <a:ext cx="4405215" cy="193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4676876"/>
            <a:ext cx="484758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11313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435568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29" y="404664"/>
            <a:ext cx="4397432" cy="202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709" y="2029892"/>
            <a:ext cx="5743152" cy="21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077072"/>
            <a:ext cx="5667116" cy="261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029892"/>
            <a:ext cx="2808312"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143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4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5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12603</TotalTime>
  <Words>616</Words>
  <Application>Microsoft Office PowerPoint</Application>
  <PresentationFormat>Экран (4:3)</PresentationFormat>
  <Paragraphs>53</Paragraphs>
  <Slides>16</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16</vt:i4>
      </vt:variant>
    </vt:vector>
  </HeadingPairs>
  <TitlesOfParts>
    <vt:vector size="21" baseType="lpstr">
      <vt:lpstr>Бумажная</vt:lpstr>
      <vt:lpstr>1_Бумажная</vt:lpstr>
      <vt:lpstr>2_Бумажная</vt:lpstr>
      <vt:lpstr>4_Бумажная</vt:lpstr>
      <vt:lpstr>5_Бумажная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Программное обеспечение.</vt:lpstr>
      <vt:lpstr>Программное обеспечение.</vt:lpstr>
      <vt:lpstr>Презентация PowerPoint</vt:lpstr>
      <vt:lpstr>Преимущества и  недостатки данного танка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Вадим</dc:creator>
  <cp:lastModifiedBy>пк</cp:lastModifiedBy>
  <cp:revision>84</cp:revision>
  <dcterms:created xsi:type="dcterms:W3CDTF">2015-02-14T08:11:19Z</dcterms:created>
  <dcterms:modified xsi:type="dcterms:W3CDTF">2023-03-06T08:27:15Z</dcterms:modified>
</cp:coreProperties>
</file>