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9" r:id="rId4"/>
    <p:sldId id="260" r:id="rId5"/>
    <p:sldId id="261" r:id="rId6"/>
    <p:sldId id="262" r:id="rId7"/>
    <p:sldId id="257" r:id="rId8"/>
    <p:sldId id="263" r:id="rId9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372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9A1203-7086-45E9-A48B-F30378514A1E}" type="datetimeFigureOut">
              <a:rPr lang="ru-RU" smtClean="0"/>
              <a:t>24.05.2023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43471-420D-4642-9360-6F471A63246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739795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9A1203-7086-45E9-A48B-F30378514A1E}" type="datetimeFigureOut">
              <a:rPr lang="ru-RU" smtClean="0"/>
              <a:t>24.05.2023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43471-420D-4642-9360-6F471A63246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745415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9A1203-7086-45E9-A48B-F30378514A1E}" type="datetimeFigureOut">
              <a:rPr lang="ru-RU" smtClean="0"/>
              <a:t>24.05.2023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43471-420D-4642-9360-6F471A63246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327652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9A1203-7086-45E9-A48B-F30378514A1E}" type="datetimeFigureOut">
              <a:rPr lang="ru-RU" smtClean="0"/>
              <a:t>24.05.2023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43471-420D-4642-9360-6F471A63246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826170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9A1203-7086-45E9-A48B-F30378514A1E}" type="datetimeFigureOut">
              <a:rPr lang="ru-RU" smtClean="0"/>
              <a:t>24.05.2023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43471-420D-4642-9360-6F471A63246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126713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9A1203-7086-45E9-A48B-F30378514A1E}" type="datetimeFigureOut">
              <a:rPr lang="ru-RU" smtClean="0"/>
              <a:t>24.05.2023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43471-420D-4642-9360-6F471A63246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877975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9A1203-7086-45E9-A48B-F30378514A1E}" type="datetimeFigureOut">
              <a:rPr lang="ru-RU" smtClean="0"/>
              <a:t>24.05.2023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43471-420D-4642-9360-6F471A63246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144104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9A1203-7086-45E9-A48B-F30378514A1E}" type="datetimeFigureOut">
              <a:rPr lang="ru-RU" smtClean="0"/>
              <a:t>24.05.2023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43471-420D-4642-9360-6F471A63246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559851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9A1203-7086-45E9-A48B-F30378514A1E}" type="datetimeFigureOut">
              <a:rPr lang="ru-RU" smtClean="0"/>
              <a:t>24.05.2023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43471-420D-4642-9360-6F471A63246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343437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9A1203-7086-45E9-A48B-F30378514A1E}" type="datetimeFigureOut">
              <a:rPr lang="ru-RU" smtClean="0"/>
              <a:t>24.05.2023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43471-420D-4642-9360-6F471A63246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69304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9A1203-7086-45E9-A48B-F30378514A1E}" type="datetimeFigureOut">
              <a:rPr lang="ru-RU" smtClean="0"/>
              <a:t>24.05.2023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43471-420D-4642-9360-6F471A63246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62994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29A1203-7086-45E9-A48B-F30378514A1E}" type="datetimeFigureOut">
              <a:rPr lang="ru-RU" smtClean="0"/>
              <a:t>24.05.2023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643471-420D-4642-9360-6F471A63246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475022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hyperlink" Target="https://info.wikireading.ru/281202" TargetMode="Externa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03" b="8176"/>
          <a:stretch/>
        </p:blipFill>
        <p:spPr>
          <a:xfrm>
            <a:off x="5626618" y="1004109"/>
            <a:ext cx="5672397" cy="526524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89775" y="574340"/>
            <a:ext cx="5045825" cy="2387600"/>
          </a:xfrm>
        </p:spPr>
        <p:txBody>
          <a:bodyPr/>
          <a:lstStyle/>
          <a:p>
            <a:pPr algn="l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Робот-маляр</a:t>
            </a:r>
            <a:b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для покраски заборов</a:t>
            </a:r>
            <a:endParaRPr lang="ru-RU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-230138" y="3821012"/>
            <a:ext cx="5144656" cy="587577"/>
          </a:xfrm>
        </p:spPr>
        <p:txBody>
          <a:bodyPr/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Конструктор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Lego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WeDo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1.0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867" r="5361" b="11359"/>
          <a:stretch/>
        </p:blipFill>
        <p:spPr>
          <a:xfrm>
            <a:off x="5538154" y="3582785"/>
            <a:ext cx="2733011" cy="268657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8276308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90203" y="2546272"/>
            <a:ext cx="7431579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Цель проекта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Создать модель робота, который сможет выполнять покраску вертикальной поверхности (забора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</a:p>
          <a:p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Задачи проекта: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Изучить тему, связанную со способами покраски поверхностей;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Спроектировать конструкцию робота;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Запрограммировать модель.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121" t="1" b="1090"/>
          <a:stretch/>
        </p:blipFill>
        <p:spPr>
          <a:xfrm flipH="1">
            <a:off x="7539642" y="2225589"/>
            <a:ext cx="4126411" cy="398165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TextBox 5"/>
          <p:cNvSpPr txBox="1"/>
          <p:nvPr/>
        </p:nvSpPr>
        <p:spPr>
          <a:xfrm>
            <a:off x="507076" y="598517"/>
            <a:ext cx="11280372" cy="19082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Актуальность проекта</a:t>
            </a: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Работы, связанные с покраской любых поверхностей опасны для здоровья людей, так как в состав краски входят токсичные вещества. Робот-маляр поможет справиться с покраской,  сохранив здоровье человеку и избавив его от монотонной работы. Пока Робот-маляр красит забор, можно заняться другими делами или отдохнуть.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080627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3282957" y="440553"/>
            <a:ext cx="3924023" cy="39940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Способы покраски поверхностей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267404" y="1386229"/>
            <a:ext cx="3597708" cy="17018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Покраска кистью</a:t>
            </a:r>
            <a:endParaRPr lang="ru-RU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spcBef>
                <a:spcPts val="750"/>
              </a:spcBef>
            </a:pPr>
            <a:r>
              <a:rPr lang="ru-RU" dirty="0">
                <a:solidFill>
                  <a:srgbClr val="4A4A4A"/>
                </a:solidFill>
                <a:latin typeface="Georgia" panose="02040502050405020303" pitchFamily="18" charset="0"/>
                <a:ea typeface="Times New Roman" panose="02020603050405020304" pitchFamily="18" charset="0"/>
              </a:rPr>
              <a:t>Кисти применяют при небольших объемах работ и для окраски труднодоступных мест. </a:t>
            </a:r>
            <a:endParaRPr lang="ru-RU" sz="16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780206" y="3528196"/>
            <a:ext cx="5287078" cy="14248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Покраска валиком</a:t>
            </a:r>
            <a:endParaRPr lang="ru-RU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spcBef>
                <a:spcPts val="750"/>
              </a:spcBef>
            </a:pPr>
            <a:r>
              <a:rPr lang="ru-RU" dirty="0">
                <a:solidFill>
                  <a:srgbClr val="4A4A4A"/>
                </a:solidFill>
                <a:latin typeface="Georgia" panose="02040502050405020303" pitchFamily="18" charset="0"/>
                <a:ea typeface="Times New Roman" panose="02020603050405020304" pitchFamily="18" charset="0"/>
              </a:rPr>
              <a:t>Более высокая производительность труда и качество работ достигаются при применении валиков с поролоновым или меховым чехлом</a:t>
            </a:r>
            <a:r>
              <a:rPr lang="ru-RU" dirty="0" smtClean="0">
                <a:solidFill>
                  <a:srgbClr val="4A4A4A"/>
                </a:solidFill>
                <a:latin typeface="Georgia" panose="02040502050405020303" pitchFamily="18" charset="0"/>
                <a:ea typeface="Times New Roman" panose="02020603050405020304" pitchFamily="18" charset="0"/>
              </a:rPr>
              <a:t>.</a:t>
            </a:r>
            <a:endParaRPr lang="ru-RU" sz="16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6180050" y="1464626"/>
            <a:ext cx="5528888" cy="14248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Покраска краскопультом или распылителем</a:t>
            </a:r>
            <a:endParaRPr lang="ru-RU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spcBef>
                <a:spcPts val="750"/>
              </a:spcBef>
            </a:pPr>
            <a:r>
              <a:rPr lang="ru-RU" dirty="0">
                <a:solidFill>
                  <a:srgbClr val="4A4A4A"/>
                </a:solidFill>
                <a:latin typeface="Georgia" panose="02040502050405020303" pitchFamily="18" charset="0"/>
                <a:ea typeface="Times New Roman" panose="02020603050405020304" pitchFamily="18" charset="0"/>
              </a:rPr>
              <a:t>Краскопульты можно использовать только для нанесения невязких </a:t>
            </a:r>
            <a:r>
              <a:rPr lang="ru-RU" dirty="0" smtClean="0">
                <a:solidFill>
                  <a:srgbClr val="4A4A4A"/>
                </a:solidFill>
                <a:latin typeface="Georgia" panose="02040502050405020303" pitchFamily="18" charset="0"/>
                <a:ea typeface="Times New Roman" panose="02020603050405020304" pitchFamily="18" charset="0"/>
              </a:rPr>
              <a:t>красок, </a:t>
            </a:r>
            <a:r>
              <a:rPr lang="ru-RU" dirty="0">
                <a:solidFill>
                  <a:srgbClr val="4A4A4A"/>
                </a:solidFill>
                <a:latin typeface="Georgia" panose="02040502050405020303" pitchFamily="18" charset="0"/>
                <a:ea typeface="Times New Roman" panose="02020603050405020304" pitchFamily="18" charset="0"/>
              </a:rPr>
              <a:t>которые не всегда годятся для окраски поверхности.</a:t>
            </a:r>
            <a:endParaRPr lang="ru-RU" sz="16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" name="Стрелка влево 6"/>
          <p:cNvSpPr/>
          <p:nvPr/>
        </p:nvSpPr>
        <p:spPr>
          <a:xfrm rot="20429344">
            <a:off x="3391593" y="1130531"/>
            <a:ext cx="731520" cy="207818"/>
          </a:xfrm>
          <a:prstGeom prst="leftArrow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Стрелка влево 7"/>
          <p:cNvSpPr/>
          <p:nvPr/>
        </p:nvSpPr>
        <p:spPr>
          <a:xfrm rot="1170656" flipH="1">
            <a:off x="5826297" y="1160604"/>
            <a:ext cx="731520" cy="207818"/>
          </a:xfrm>
          <a:prstGeom prst="leftArrow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Стрелка влево 8"/>
          <p:cNvSpPr/>
          <p:nvPr/>
        </p:nvSpPr>
        <p:spPr>
          <a:xfrm rot="5400000" flipH="1">
            <a:off x="4391574" y="2156222"/>
            <a:ext cx="1348524" cy="207818"/>
          </a:xfrm>
          <a:prstGeom prst="leftArrow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67082" y="3160252"/>
            <a:ext cx="2413124" cy="2413124"/>
          </a:xfrm>
          <a:prstGeom prst="rect">
            <a:avLst/>
          </a:prstGeom>
        </p:spPr>
      </p:pic>
      <p:sp>
        <p:nvSpPr>
          <p:cNvPr id="11" name="Прямоугольник 10"/>
          <p:cNvSpPr/>
          <p:nvPr/>
        </p:nvSpPr>
        <p:spPr>
          <a:xfrm>
            <a:off x="1129759" y="5843792"/>
            <a:ext cx="847144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ts val="750"/>
              </a:spcBef>
            </a:pPr>
            <a:r>
              <a:rPr lang="ru-RU" dirty="0">
                <a:solidFill>
                  <a:srgbClr val="4A4A4A"/>
                </a:solidFill>
                <a:latin typeface="Georgia" panose="02040502050405020303" pitchFamily="18" charset="0"/>
                <a:ea typeface="Times New Roman" panose="02020603050405020304" pitchFamily="18" charset="0"/>
              </a:rPr>
              <a:t>Для своего Робота-маляра я выбираю способ покраски валиком, как более производительный и удобный в конструктивном решении.</a:t>
            </a:r>
            <a:endParaRPr lang="ru-RU" sz="16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926" t="-371" r="9220"/>
          <a:stretch/>
        </p:blipFill>
        <p:spPr>
          <a:xfrm>
            <a:off x="8736676" y="3309718"/>
            <a:ext cx="2616142" cy="24171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95144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624" y="4971011"/>
            <a:ext cx="2705024" cy="1552661"/>
          </a:xfrm>
          <a:prstGeom prst="rect">
            <a:avLst/>
          </a:prstGeom>
        </p:spPr>
      </p:pic>
      <p:pic>
        <p:nvPicPr>
          <p:cNvPr id="3" name="Рисунок 2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624" y="1392716"/>
            <a:ext cx="1724121" cy="2271541"/>
          </a:xfrm>
          <a:prstGeom prst="rect">
            <a:avLst/>
          </a:prstGeom>
        </p:spPr>
      </p:pic>
      <p:pic>
        <p:nvPicPr>
          <p:cNvPr id="4" name="Рисунок 3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3236" y="4362577"/>
            <a:ext cx="1860612" cy="2171227"/>
          </a:xfrm>
          <a:prstGeom prst="rect">
            <a:avLst/>
          </a:prstGeom>
        </p:spPr>
      </p:pic>
      <p:pic>
        <p:nvPicPr>
          <p:cNvPr id="5" name="Рисунок 4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1953" y="1302638"/>
            <a:ext cx="1970037" cy="2297893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38782" y="283913"/>
            <a:ext cx="371578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Конструирование робота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38782" y="3761287"/>
            <a:ext cx="331370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Коническая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передача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через которую мотор передает вращение колесам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38782" y="902528"/>
            <a:ext cx="259561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Валики для покраски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966826" y="4489282"/>
            <a:ext cx="2636322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Зубчато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-реечная передача,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 помощью которой валики прокатываются по забору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813005" y="1291946"/>
            <a:ext cx="392467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Зубчато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-реечная передача, которая выдвигает и задвигает валики</a:t>
            </a: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810" r="8679"/>
          <a:stretch/>
        </p:blipFill>
        <p:spPr>
          <a:xfrm>
            <a:off x="8603149" y="2824593"/>
            <a:ext cx="3125844" cy="37510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3962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665905" y="129200"/>
            <a:ext cx="340821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Алгоритм работы робота: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080654" y="3124989"/>
            <a:ext cx="1903615" cy="1015663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Валики прокатываются вверх и вниз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080654" y="1902039"/>
            <a:ext cx="1903615" cy="707886"/>
          </a:xfrm>
          <a:prstGeom prst="rect">
            <a:avLst/>
          </a:prstGeom>
          <a:ln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Валики выдвигаются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80654" y="4819173"/>
            <a:ext cx="1903615" cy="70788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Валики задвигаются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172989" y="1707976"/>
            <a:ext cx="2560321" cy="132343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Робот проезжает вперед на расстояние немного меньшее ширины валиков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8495606" y="878220"/>
            <a:ext cx="2685011" cy="193899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Валики выдвигаются, прокатываются вверх и вниз, задвигаются. Моторы выключаются, трижды подается звуковой сигнал 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497183" y="4248151"/>
            <a:ext cx="2103120" cy="646331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Сработал датчик расстояния</a:t>
            </a:r>
            <a:endParaRPr lang="ru-RU" dirty="0"/>
          </a:p>
        </p:txBody>
      </p:sp>
      <p:sp>
        <p:nvSpPr>
          <p:cNvPr id="14" name="Ромб 13"/>
          <p:cNvSpPr/>
          <p:nvPr/>
        </p:nvSpPr>
        <p:spPr>
          <a:xfrm>
            <a:off x="4035829" y="3935492"/>
            <a:ext cx="2951018" cy="1315620"/>
          </a:xfrm>
          <a:prstGeom prst="diamond">
            <a:avLst/>
          </a:prstGeom>
          <a:noFill/>
          <a:ln>
            <a:solidFill>
              <a:srgbClr val="FFC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TextBox 14"/>
          <p:cNvSpPr txBox="1"/>
          <p:nvPr/>
        </p:nvSpPr>
        <p:spPr>
          <a:xfrm>
            <a:off x="8503920" y="3677956"/>
            <a:ext cx="2743200" cy="36933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Забор покрашен</a:t>
            </a:r>
            <a:endParaRPr lang="ru-RU" dirty="0"/>
          </a:p>
        </p:txBody>
      </p:sp>
      <p:cxnSp>
        <p:nvCxnSpPr>
          <p:cNvPr id="28" name="Прямая со стрелкой 27"/>
          <p:cNvCxnSpPr/>
          <p:nvPr/>
        </p:nvCxnSpPr>
        <p:spPr>
          <a:xfrm>
            <a:off x="3906981" y="1147282"/>
            <a:ext cx="1492129" cy="12104"/>
          </a:xfrm>
          <a:prstGeom prst="straightConnector1">
            <a:avLst/>
          </a:prstGeom>
          <a:ln w="38100"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30" name="Прямая со стрелкой 29"/>
          <p:cNvCxnSpPr/>
          <p:nvPr/>
        </p:nvCxnSpPr>
        <p:spPr>
          <a:xfrm>
            <a:off x="1945167" y="2682174"/>
            <a:ext cx="2" cy="388308"/>
          </a:xfrm>
          <a:prstGeom prst="straightConnector1">
            <a:avLst/>
          </a:prstGeom>
          <a:ln w="38100"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33" name="Прямая со стрелкой 32"/>
          <p:cNvCxnSpPr/>
          <p:nvPr/>
        </p:nvCxnSpPr>
        <p:spPr>
          <a:xfrm>
            <a:off x="5511335" y="1233475"/>
            <a:ext cx="2" cy="388308"/>
          </a:xfrm>
          <a:prstGeom prst="straightConnector1">
            <a:avLst/>
          </a:prstGeom>
          <a:ln w="38100"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34" name="Прямая со стрелкой 33"/>
          <p:cNvCxnSpPr/>
          <p:nvPr/>
        </p:nvCxnSpPr>
        <p:spPr>
          <a:xfrm flipH="1" flipV="1">
            <a:off x="5548743" y="7416469"/>
            <a:ext cx="897775" cy="20711"/>
          </a:xfrm>
          <a:prstGeom prst="straightConnector1">
            <a:avLst/>
          </a:prstGeom>
          <a:ln w="38100"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35" name="Прямая со стрелкой 34"/>
          <p:cNvCxnSpPr/>
          <p:nvPr/>
        </p:nvCxnSpPr>
        <p:spPr>
          <a:xfrm>
            <a:off x="1945169" y="5764392"/>
            <a:ext cx="2" cy="388308"/>
          </a:xfrm>
          <a:prstGeom prst="straightConnector1">
            <a:avLst/>
          </a:prstGeom>
          <a:ln w="38100"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36" name="Прямая со стрелкой 35"/>
          <p:cNvCxnSpPr/>
          <p:nvPr/>
        </p:nvCxnSpPr>
        <p:spPr>
          <a:xfrm flipV="1">
            <a:off x="2032461" y="6184669"/>
            <a:ext cx="1708266" cy="10255"/>
          </a:xfrm>
          <a:prstGeom prst="straightConnector1">
            <a:avLst/>
          </a:prstGeom>
          <a:ln w="38100"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37" name="Прямая со стрелкой 36"/>
          <p:cNvCxnSpPr/>
          <p:nvPr/>
        </p:nvCxnSpPr>
        <p:spPr>
          <a:xfrm flipH="1" flipV="1">
            <a:off x="4950223" y="8115701"/>
            <a:ext cx="897775" cy="20711"/>
          </a:xfrm>
          <a:prstGeom prst="straightConnector1">
            <a:avLst/>
          </a:prstGeom>
          <a:ln w="38100"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38" name="Прямая со стрелкой 37"/>
          <p:cNvCxnSpPr/>
          <p:nvPr/>
        </p:nvCxnSpPr>
        <p:spPr>
          <a:xfrm flipV="1">
            <a:off x="3823853" y="1248172"/>
            <a:ext cx="0" cy="4838006"/>
          </a:xfrm>
          <a:prstGeom prst="straightConnector1">
            <a:avLst/>
          </a:prstGeom>
          <a:ln w="38100"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42" name="Прямая со стрелкой 41"/>
          <p:cNvCxnSpPr/>
          <p:nvPr/>
        </p:nvCxnSpPr>
        <p:spPr>
          <a:xfrm>
            <a:off x="1945169" y="4290374"/>
            <a:ext cx="2" cy="388308"/>
          </a:xfrm>
          <a:prstGeom prst="straightConnector1">
            <a:avLst/>
          </a:prstGeom>
          <a:ln w="38100"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43" name="Прямая со стрелкой 42"/>
          <p:cNvCxnSpPr/>
          <p:nvPr/>
        </p:nvCxnSpPr>
        <p:spPr>
          <a:xfrm flipH="1">
            <a:off x="5511335" y="3212363"/>
            <a:ext cx="2" cy="583755"/>
          </a:xfrm>
          <a:prstGeom prst="straightConnector1">
            <a:avLst/>
          </a:prstGeom>
          <a:ln w="38100"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45" name="Прямая со стрелкой 44"/>
          <p:cNvCxnSpPr/>
          <p:nvPr/>
        </p:nvCxnSpPr>
        <p:spPr>
          <a:xfrm flipV="1">
            <a:off x="7074123" y="4571316"/>
            <a:ext cx="889470" cy="1"/>
          </a:xfrm>
          <a:prstGeom prst="straightConnector1">
            <a:avLst/>
          </a:prstGeom>
          <a:ln w="38100"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46" name="TextBox 45"/>
          <p:cNvSpPr txBox="1"/>
          <p:nvPr/>
        </p:nvSpPr>
        <p:spPr>
          <a:xfrm>
            <a:off x="7182190" y="4105708"/>
            <a:ext cx="5320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ДА</a:t>
            </a:r>
            <a:endParaRPr lang="ru-RU" dirty="0"/>
          </a:p>
        </p:txBody>
      </p:sp>
      <p:cxnSp>
        <p:nvCxnSpPr>
          <p:cNvPr id="49" name="Прямая со стрелкой 48"/>
          <p:cNvCxnSpPr/>
          <p:nvPr/>
        </p:nvCxnSpPr>
        <p:spPr>
          <a:xfrm flipV="1">
            <a:off x="8154784" y="487140"/>
            <a:ext cx="16625" cy="4084176"/>
          </a:xfrm>
          <a:prstGeom prst="straightConnector1">
            <a:avLst/>
          </a:prstGeom>
          <a:ln w="38100"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51" name="Прямая со стрелкой 50"/>
          <p:cNvCxnSpPr/>
          <p:nvPr/>
        </p:nvCxnSpPr>
        <p:spPr>
          <a:xfrm flipV="1">
            <a:off x="8125692" y="386333"/>
            <a:ext cx="1433944" cy="1388"/>
          </a:xfrm>
          <a:prstGeom prst="straightConnector1">
            <a:avLst/>
          </a:prstGeom>
          <a:ln w="38100"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52" name="Прямая со стрелкой 51"/>
          <p:cNvCxnSpPr/>
          <p:nvPr/>
        </p:nvCxnSpPr>
        <p:spPr>
          <a:xfrm>
            <a:off x="9676012" y="420074"/>
            <a:ext cx="2" cy="388308"/>
          </a:xfrm>
          <a:prstGeom prst="straightConnector1">
            <a:avLst/>
          </a:prstGeom>
          <a:ln w="38100"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54" name="Прямая со стрелкой 53"/>
          <p:cNvCxnSpPr/>
          <p:nvPr/>
        </p:nvCxnSpPr>
        <p:spPr>
          <a:xfrm>
            <a:off x="9784079" y="3231364"/>
            <a:ext cx="2" cy="388308"/>
          </a:xfrm>
          <a:prstGeom prst="straightConnector1">
            <a:avLst/>
          </a:prstGeom>
          <a:ln w="38100"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57" name="Прямая со стрелкой 56"/>
          <p:cNvCxnSpPr/>
          <p:nvPr/>
        </p:nvCxnSpPr>
        <p:spPr>
          <a:xfrm>
            <a:off x="5548743" y="5396218"/>
            <a:ext cx="0" cy="1129273"/>
          </a:xfrm>
          <a:prstGeom prst="straightConnector1">
            <a:avLst/>
          </a:prstGeom>
          <a:ln w="38100"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60" name="TextBox 59"/>
          <p:cNvSpPr txBox="1"/>
          <p:nvPr/>
        </p:nvSpPr>
        <p:spPr>
          <a:xfrm>
            <a:off x="5702535" y="5395060"/>
            <a:ext cx="5860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НЕТ</a:t>
            </a:r>
            <a:endParaRPr lang="ru-RU" dirty="0"/>
          </a:p>
        </p:txBody>
      </p:sp>
      <p:cxnSp>
        <p:nvCxnSpPr>
          <p:cNvPr id="62" name="Прямая со стрелкой 61"/>
          <p:cNvCxnSpPr/>
          <p:nvPr/>
        </p:nvCxnSpPr>
        <p:spPr>
          <a:xfrm flipH="1">
            <a:off x="540327" y="6525492"/>
            <a:ext cx="4858783" cy="7597"/>
          </a:xfrm>
          <a:prstGeom prst="straightConnector1">
            <a:avLst/>
          </a:prstGeom>
          <a:ln w="38100"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64" name="Прямая со стрелкой 63"/>
          <p:cNvCxnSpPr/>
          <p:nvPr/>
        </p:nvCxnSpPr>
        <p:spPr>
          <a:xfrm flipV="1">
            <a:off x="627611" y="2369695"/>
            <a:ext cx="0" cy="4046783"/>
          </a:xfrm>
          <a:prstGeom prst="straightConnector1">
            <a:avLst/>
          </a:prstGeom>
          <a:ln w="38100"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65" name="Прямая со стрелкой 64"/>
          <p:cNvCxnSpPr/>
          <p:nvPr/>
        </p:nvCxnSpPr>
        <p:spPr>
          <a:xfrm flipV="1">
            <a:off x="569422" y="2227813"/>
            <a:ext cx="436417" cy="3432"/>
          </a:xfrm>
          <a:prstGeom prst="straightConnector1">
            <a:avLst/>
          </a:prstGeom>
          <a:ln w="38100"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71" name="TextBox 70"/>
          <p:cNvSpPr txBox="1"/>
          <p:nvPr/>
        </p:nvSpPr>
        <p:spPr>
          <a:xfrm>
            <a:off x="1076497" y="838610"/>
            <a:ext cx="1903615" cy="584775"/>
          </a:xfrm>
          <a:prstGeom prst="rect">
            <a:avLst/>
          </a:prstGeom>
          <a:ln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Робот установлен в начало забора</a:t>
            </a:r>
            <a:endParaRPr lang="ru-RU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72" name="Прямая со стрелкой 71"/>
          <p:cNvCxnSpPr/>
          <p:nvPr/>
        </p:nvCxnSpPr>
        <p:spPr>
          <a:xfrm>
            <a:off x="1945167" y="1500491"/>
            <a:ext cx="2" cy="388308"/>
          </a:xfrm>
          <a:prstGeom prst="straightConnector1">
            <a:avLst/>
          </a:prstGeom>
          <a:ln w="38100"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298429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65018" y="390475"/>
            <a:ext cx="40732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Программирование робота</a:t>
            </a:r>
          </a:p>
        </p:txBody>
      </p:sp>
      <p:pic>
        <p:nvPicPr>
          <p:cNvPr id="3" name="Рисунок 2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5806" y="2293677"/>
            <a:ext cx="7844615" cy="2735524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665018" y="1251585"/>
            <a:ext cx="613479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Программа управления роботом в ПС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Lego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WeDo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1.0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882713" y="5962595"/>
            <a:ext cx="490692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https://www.youtube.com/watch?v=elp1lKM7n6E</a:t>
            </a:r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882713" y="5295843"/>
            <a:ext cx="334171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Видео-презентация работы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029012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906086" y="922713"/>
            <a:ext cx="489619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Автор проекта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учащийся 3 класса СШ №6 г. Луги 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Романишин Михаил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802178" y="3483032"/>
            <a:ext cx="463018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Руководитель проекта: педагог ДО Грибова Л.М.</a:t>
            </a: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99564" y="922713"/>
            <a:ext cx="2992581" cy="3990108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117273" y="5527963"/>
            <a:ext cx="527858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МАОУ ДО «Компьютерный центр» г. Луга</a:t>
            </a:r>
          </a:p>
          <a:p>
            <a:pPr algn="ctr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2023 г.</a:t>
            </a:r>
          </a:p>
        </p:txBody>
      </p:sp>
    </p:spTree>
    <p:extLst>
      <p:ext uri="{BB962C8B-B14F-4D97-AF65-F5344CB8AC3E}">
        <p14:creationId xmlns:p14="http://schemas.microsoft.com/office/powerpoint/2010/main" val="7362232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219200" y="1371610"/>
            <a:ext cx="6096000" cy="3067378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b="1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Использованные ресурсы:</a:t>
            </a:r>
            <a:endParaRPr lang="ru-RU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ru-RU" u="sng" dirty="0">
                <a:solidFill>
                  <a:srgbClr val="0563C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2"/>
              </a:rPr>
              <a:t>https://info.wikireading.ru/281202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;</a:t>
            </a:r>
            <a:endParaRPr lang="ru-RU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https://gidpokraske.ru/okrashivanie/pokrasochnye-raboty/pokraska-zabora.html;</a:t>
            </a:r>
            <a:endParaRPr lang="ru-RU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Методическое пособие к конструктору 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Lego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WeDo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1.0.</a:t>
            </a:r>
            <a:endParaRPr lang="ru-RU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b="1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Использованное оборудование:</a:t>
            </a:r>
            <a:endParaRPr lang="ru-RU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Конструктор 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Lego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WeDo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1.0 (дополнительный коммутатор и </a:t>
            </a:r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 мотора) 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 ресурсный набор;</a:t>
            </a:r>
            <a:endParaRPr lang="ru-RU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Конструкторы 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Lego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WeDo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2.0 и Простые механизмы.</a:t>
            </a:r>
            <a:endParaRPr lang="ru-RU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212820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131</TotalTime>
  <Words>342</Words>
  <Application>Microsoft Office PowerPoint</Application>
  <PresentationFormat>Широкоэкранный</PresentationFormat>
  <Paragraphs>51</Paragraphs>
  <Slides>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5" baseType="lpstr">
      <vt:lpstr>Arial</vt:lpstr>
      <vt:lpstr>Calibri</vt:lpstr>
      <vt:lpstr>Calibri Light</vt:lpstr>
      <vt:lpstr>Georgia</vt:lpstr>
      <vt:lpstr>Symbol</vt:lpstr>
      <vt:lpstr>Times New Roman</vt:lpstr>
      <vt:lpstr>Тема Office</vt:lpstr>
      <vt:lpstr>Робот-маляр для покраски заборов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Робот-маляр</dc:title>
  <dc:creator>Пользователь Windows</dc:creator>
  <cp:lastModifiedBy>Пользователь Windows</cp:lastModifiedBy>
  <cp:revision>19</cp:revision>
  <dcterms:created xsi:type="dcterms:W3CDTF">2023-05-24T13:28:37Z</dcterms:created>
  <dcterms:modified xsi:type="dcterms:W3CDTF">2023-05-24T17:46:24Z</dcterms:modified>
</cp:coreProperties>
</file>