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  <p:sldId id="264" r:id="rId9"/>
    <p:sldId id="263" r:id="rId10"/>
    <p:sldId id="265" r:id="rId11"/>
    <p:sldId id="270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FFFF"/>
    <a:srgbClr val="4FD1FF"/>
    <a:srgbClr val="61D6FF"/>
    <a:srgbClr val="93E3FF"/>
    <a:srgbClr val="0000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FB34-46A9-4912-BDF3-9328A006EA82}" type="datetimeFigureOut">
              <a:rPr lang="ru-RU" smtClean="0"/>
              <a:pPr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2EB2-0920-45F7-BF39-15D52DA1B7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4000"/>
                </a:schemeClr>
              </a:gs>
              <a:gs pos="50000">
                <a:srgbClr val="CCFFFF">
                  <a:alpha val="75000"/>
                </a:srgbClr>
              </a:gs>
              <a:gs pos="100000">
                <a:schemeClr val="bg1">
                  <a:alpha val="8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67919"/>
            <a:ext cx="9143999" cy="3003892"/>
          </a:xfr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>
                  <a:alpha val="30000"/>
                </a:srgbClr>
              </a:gs>
              <a:gs pos="70000">
                <a:srgbClr val="C4D6EB">
                  <a:alpha val="35000"/>
                </a:srgbClr>
              </a:gs>
              <a:gs pos="100000">
                <a:srgbClr val="FFEBFA">
                  <a:alpha val="34000"/>
                </a:srgbClr>
              </a:gs>
            </a:gsLst>
            <a:lin ang="16200000" scaled="0"/>
            <a:tileRect r="-100000" b="-100000"/>
          </a:gradFill>
          <a:effectLst>
            <a:softEdge rad="317500"/>
          </a:effectLst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Модель автономного роботизированного подводного аппарата,</a:t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для изучения водоемов малой глубины</a:t>
            </a:r>
            <a:b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на основе робототехнического комплекта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Lego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Mindstorms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EV3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286388"/>
            <a:ext cx="5909580" cy="1357322"/>
          </a:xfrm>
          <a:solidFill>
            <a:srgbClr val="FFFFFF">
              <a:alpha val="21961"/>
            </a:srgbClr>
          </a:solidFill>
          <a:effectLst>
            <a:softEdge rad="127000"/>
          </a:effectLst>
        </p:spPr>
        <p:txBody>
          <a:bodyPr>
            <a:noAutofit/>
          </a:bodyPr>
          <a:lstStyle/>
          <a:p>
            <a:pPr marL="182563" algn="l"/>
            <a:r>
              <a:rPr lang="ru-RU" sz="1800" b="1" dirty="0">
                <a:solidFill>
                  <a:srgbClr val="006666"/>
                </a:solidFill>
                <a:cs typeface="Times New Roman" pitchFamily="18" charset="0"/>
              </a:rPr>
              <a:t>Королева София, ученица 7 класса</a:t>
            </a:r>
          </a:p>
          <a:p>
            <a:pPr marL="182563" algn="l"/>
            <a:r>
              <a:rPr lang="ru-RU" sz="1800" b="1" dirty="0">
                <a:solidFill>
                  <a:srgbClr val="006666"/>
                </a:solidFill>
                <a:cs typeface="Times New Roman" pitchFamily="18" charset="0"/>
              </a:rPr>
              <a:t>Зотов Андрей, ученик 7 класса</a:t>
            </a:r>
          </a:p>
          <a:p>
            <a:pPr marL="182563" algn="l"/>
            <a:r>
              <a:rPr lang="ru-RU" sz="1800" b="1" dirty="0">
                <a:solidFill>
                  <a:srgbClr val="006666"/>
                </a:solidFill>
                <a:cs typeface="Times New Roman" pitchFamily="18" charset="0"/>
              </a:rPr>
              <a:t>Руководитель: педагог дополнительного образования</a:t>
            </a:r>
          </a:p>
          <a:p>
            <a:pPr marL="182563" algn="l"/>
            <a:r>
              <a:rPr lang="ru-RU" sz="1800" b="1" dirty="0" err="1">
                <a:solidFill>
                  <a:srgbClr val="006666"/>
                </a:solidFill>
                <a:cs typeface="Times New Roman" pitchFamily="18" charset="0"/>
              </a:rPr>
              <a:t>Пеганов</a:t>
            </a:r>
            <a:r>
              <a:rPr lang="ru-RU" sz="1800" b="1" dirty="0">
                <a:solidFill>
                  <a:srgbClr val="006666"/>
                </a:solidFill>
                <a:cs typeface="Times New Roman" pitchFamily="18" charset="0"/>
              </a:rPr>
              <a:t> Станислав Юрьевич</a:t>
            </a:r>
          </a:p>
          <a:p>
            <a:pPr algn="l"/>
            <a:endParaRPr lang="ru-RU" sz="1800" b="1" dirty="0">
              <a:solidFill>
                <a:srgbClr val="006666"/>
              </a:solidFill>
              <a:cs typeface="Times New Roman" pitchFamily="18" charset="0"/>
            </a:endParaRPr>
          </a:p>
        </p:txBody>
      </p:sp>
      <p:pic>
        <p:nvPicPr>
          <p:cNvPr id="8" name="Рисунок 7" descr="л1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857496"/>
            <a:ext cx="4476749" cy="335756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7924801" cy="1754326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Модуль балласта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Для получения нулевой плавучести аппарата необходим балласт. 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Балласт -  бетон, залитый в сантехнические трубы.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Точная балансировка – свинцовая дробь.</a:t>
            </a:r>
            <a:endParaRPr lang="ru-RU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бетон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571744"/>
            <a:ext cx="4163343" cy="29112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Рисунок 3" descr="платф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309684">
            <a:off x="203037" y="1951170"/>
            <a:ext cx="3891348" cy="5188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3714775" cy="507831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37357"/>
            <a:ext cx="38576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Спасательный буй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Состав: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Электромагнит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Устройство сопряжения магнита с микрокомпьютером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Шнур 1м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 шара для настольного тенниса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Болты и гайки м4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Детали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Рисунок 7" descr="20230526_15163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956759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643966" cy="464871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Программное обеспечение</a:t>
            </a:r>
          </a:p>
        </p:txBody>
      </p:sp>
      <p:pic>
        <p:nvPicPr>
          <p:cNvPr id="3" name="Рисунок 2" descr="Рис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429000"/>
            <a:ext cx="5432296" cy="3055666"/>
          </a:xfrm>
          <a:prstGeom prst="rect">
            <a:avLst/>
          </a:prstGeom>
        </p:spPr>
      </p:pic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714356"/>
            <a:ext cx="8143900" cy="2905566"/>
          </a:xfrm>
          <a:prstGeom prst="rect">
            <a:avLst/>
          </a:prstGeom>
        </p:spPr>
      </p:pic>
      <p:pic>
        <p:nvPicPr>
          <p:cNvPr id="5" name="Рисунок 4" descr="ug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71876"/>
            <a:ext cx="8119027" cy="3089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08" r="-558" b="28598"/>
          <a:stretch/>
        </p:blipFill>
        <p:spPr>
          <a:xfrm>
            <a:off x="0" y="3571876"/>
            <a:ext cx="3879006" cy="29289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8572560" cy="2585323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ИСПЫТАНИЯ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Испытания устройства проходили в бассейне МБОУ Лицей №73, в результате испытаний были отработаны следующие действие: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1. Маневрирование </a:t>
            </a:r>
            <a:r>
              <a:rPr lang="ru-RU" b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под водой.</a:t>
            </a:r>
            <a:endParaRPr lang="ru-RU" b="1" dirty="0" smtClean="0">
              <a:solidFill>
                <a:srgbClr val="006666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2. Погружение и всплытие аппарата.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3. Автоматическое движение по заданной траектории.</a:t>
            </a:r>
          </a:p>
        </p:txBody>
      </p:sp>
      <p:pic>
        <p:nvPicPr>
          <p:cNvPr id="9" name="Рисунок 8" descr="IMG_20230129_15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071810"/>
            <a:ext cx="3533698" cy="26432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1672255346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928802"/>
            <a:ext cx="2209988" cy="295452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06" y="142852"/>
            <a:ext cx="8858280" cy="4662815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ЗАКЛЮЧЕНИЕ</a:t>
            </a:r>
          </a:p>
          <a:p>
            <a:pPr marL="355600">
              <a:lnSpc>
                <a:spcPct val="150000"/>
              </a:lnSpc>
              <a:tabLst>
                <a:tab pos="8162925" algn="l"/>
              </a:tabLs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Разработанная модель роботизированного автономного подводного аппарата по результатам  испытаний способна обеспечить выполнение поставленных перед ним задач. Определены следующие этапы работы:</a:t>
            </a:r>
          </a:p>
          <a:p>
            <a:pPr marL="355600">
              <a:lnSpc>
                <a:spcPct val="150000"/>
              </a:lnSpc>
              <a:tabLst>
                <a:tab pos="8162925" algn="l"/>
              </a:tabLs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Проведение испытаний в естественных условиях.</a:t>
            </a:r>
          </a:p>
          <a:p>
            <a:pPr marL="355600">
              <a:lnSpc>
                <a:spcPct val="150000"/>
              </a:lnSpc>
              <a:tabLst>
                <a:tab pos="8162925" algn="l"/>
              </a:tabLs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Создание аналогичного транспортного средства на основе платформы 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Arduino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с использованием средств спутниковой навигации и полноценных  систем связи и управления.</a:t>
            </a:r>
          </a:p>
          <a:p>
            <a:pPr marL="355600">
              <a:lnSpc>
                <a:spcPct val="150000"/>
              </a:lnSpc>
              <a:tabLst>
                <a:tab pos="8162925" algn="l"/>
              </a:tabLs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Консультации с представителями исследователей окружающей среды и защиты природы показали большую заинтересованность в использовании нашего устройства.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115" y="683324"/>
            <a:ext cx="7924801" cy="5387116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: </a:t>
            </a:r>
            <a:endParaRPr lang="ru-RU" b="1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Создать модель роботизированного автономного 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подводного </a:t>
            </a:r>
            <a:r>
              <a:rPr lang="ru-RU" b="1" dirty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аппарата, для изучения и наблюдения подводного мира водоемов малой глубины.</a:t>
            </a:r>
            <a:endParaRPr lang="ru-RU" b="1" dirty="0" smtClean="0">
              <a:solidFill>
                <a:srgbClr val="006666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Задачи:</a:t>
            </a:r>
            <a:endParaRPr lang="ru-RU" b="1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Добиться максимальной автономности функционирования данного устройства.</a:t>
            </a:r>
            <a:endParaRPr lang="ru-RU" b="1" dirty="0" smtClean="0">
              <a:solidFill>
                <a:srgbClr val="006666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Разработать конструкцию устройства, позволяющую в кратчайшие сроки и с минимальной трудоемкостью исследовать и наблюдать подводный мир.</a:t>
            </a:r>
            <a:endParaRPr lang="ru-RU" b="1" dirty="0" smtClean="0">
              <a:solidFill>
                <a:srgbClr val="006666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Создать дружественный интерфейс взаимодействия устройства с пользователем.</a:t>
            </a:r>
            <a:endParaRPr lang="ru-RU" b="1" dirty="0" smtClean="0">
              <a:solidFill>
                <a:srgbClr val="006666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b="1" dirty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Обеспечить минимальную стоимость устройства и его эксплуатации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7924801" cy="3063403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Актуальность</a:t>
            </a:r>
            <a:endParaRPr lang="ru-RU" b="1" dirty="0" smtClean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Для проведения исследований и наблюдений подводной обстановки водоемов необходимо наличие плавательного средства способного погружаться на определенную глубину, не всегда использование спускаемой видеокамеры или других инструментов позволяет получить объективную картину происходящих процессов на глубине водоема. </a:t>
            </a:r>
            <a:endParaRPr lang="ru-RU" b="1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с_трубами.jpg"/>
          <p:cNvPicPr/>
          <p:nvPr/>
        </p:nvPicPr>
        <p:blipFill>
          <a:blip r:embed="rId2" cstate="print"/>
          <a:stretch>
            <a:fillRect/>
          </a:stretch>
        </p:blipFill>
        <p:spPr>
          <a:xfrm flipH="1">
            <a:off x="5429256" y="3214686"/>
            <a:ext cx="2758246" cy="311772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 descr="Главный вид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3214686"/>
            <a:ext cx="3571900" cy="3041568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4071934" y="3643314"/>
            <a:ext cx="1143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ru-RU" sz="1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358246" cy="2388346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НАЗНАЧЕНИЕ УСТРОЙСТВА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1. Видеонаблюдения подводного состояния водоема.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2. Поиска загрязнений водоемов промышленного характера скрытыми источниками загрязнений (стоки, выбросы промышленных предприятий на глубине).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4098" name="Picture 2" descr="http://robotrends.ru/images/2020/814804/silver_2_-_may2020_2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>
            <a:off x="357158" y="2357430"/>
            <a:ext cx="4531858" cy="255143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0" name="Picture 4" descr="https://encrypted-tbn0.gstatic.com/images?q=tbn:ANd9GcRhhPWxY1Ksx9pfw1sUXnT_Z3cWbpBET9Qt4-zJd0E_TO-SZuWEQQK907RuG6UqK-mqZA4&amp;usqp=CAU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2857488" y="4429132"/>
            <a:ext cx="3500462" cy="217397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" name="Рисунок 4" descr="IMG_20221226_104024.jpg"/>
          <p:cNvPicPr>
            <a:picLocks noChangeAspect="1"/>
          </p:cNvPicPr>
          <p:nvPr/>
        </p:nvPicPr>
        <p:blipFill>
          <a:blip r:embed="rId4" cstate="print">
            <a:lum bright="20000" contrast="-10000"/>
          </a:blip>
          <a:stretch>
            <a:fillRect/>
          </a:stretch>
        </p:blipFill>
        <p:spPr>
          <a:xfrm>
            <a:off x="5429256" y="2714620"/>
            <a:ext cx="3286116" cy="246458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9144000" cy="6537687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СОСТАВ УСТРОЙСТВА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Робототехнический комплект LEGO MINDSTORMS 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Education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EV3.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Три средних мотора.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Микрокомпьютер EV3.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Гироскопический датчик.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Соединительные модули и элементы.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Экшн-Видеокамера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DIGMA 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DICam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420 4K.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Два гребных винта 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  <a:sym typeface="Symbol"/>
              </a:rPr>
              <a:t>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80мм.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Шприц Жане 160 мл.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Сантехнические трубы.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Устройство электропитания на основе 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Li-Po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аккумулятора 11,1В и DC-DC преобразователя XL6019.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Программное обеспечение LEGO® MINDSTORMS® 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Education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EV3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Программа обеспечения автоматизированной работы.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074" name="AutoShape 2" descr="Купить базовый набор Lego Mindstorms (Лего Майндстормс) EV3 45544 |  Robotbaza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dn1-img.robotbaza.ru/images/products/1/1021/248759293/31313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857784" cy="2644827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Основные модули: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Основной транспортный подводный модуль.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Модуль балласта.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Модуль видеонаблюдения и 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видеофиксации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006666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C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пасательный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буй.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соста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285992"/>
            <a:ext cx="4695388" cy="4429156"/>
          </a:xfrm>
          <a:prstGeom prst="rect">
            <a:avLst/>
          </a:prstGeom>
        </p:spPr>
      </p:pic>
      <p:pic>
        <p:nvPicPr>
          <p:cNvPr id="6" name="Рисунок 5" descr="с_трубами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08818" y="2906554"/>
            <a:ext cx="3935182" cy="3951446"/>
          </a:xfrm>
          <a:prstGeom prst="rect">
            <a:avLst/>
          </a:prstGeom>
        </p:spPr>
      </p:pic>
      <p:pic>
        <p:nvPicPr>
          <p:cNvPr id="7" name="Рисунок 6" descr="20230526_15163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0"/>
            <a:ext cx="7286612" cy="3264402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5400000">
            <a:off x="4964909" y="2107397"/>
            <a:ext cx="1000132" cy="6429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8" idx="2"/>
          </p:cNvCxnSpPr>
          <p:nvPr/>
        </p:nvCxnSpPr>
        <p:spPr>
          <a:xfrm>
            <a:off x="5143504" y="2938458"/>
            <a:ext cx="841795" cy="26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643570" y="1857364"/>
            <a:ext cx="214314" cy="2143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29256" y="2571744"/>
            <a:ext cx="11120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Буй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7924801" cy="3065455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Транспортная платформа</a:t>
            </a:r>
          </a:p>
          <a:p>
            <a:pPr>
              <a:lnSpc>
                <a:spcPct val="114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В качестве основной транспортной подводной платформы устройства была создана конструкция из сантехнических труб диаметром 110м и различных фитингов к ним.</a:t>
            </a:r>
          </a:p>
          <a:p>
            <a:pPr>
              <a:lnSpc>
                <a:spcPct val="114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Внутри данной платформы находятся три основных узла конструкции:</a:t>
            </a:r>
          </a:p>
          <a:p>
            <a:pPr marL="269875">
              <a:lnSpc>
                <a:spcPct val="114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Блок микроконтроллера EV3.</a:t>
            </a:r>
          </a:p>
          <a:p>
            <a:pPr marL="269875">
              <a:lnSpc>
                <a:spcPct val="114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2 средних мотора с узлами магнитной передачи вращения гребным винтам. </a:t>
            </a:r>
          </a:p>
          <a:p>
            <a:pPr marL="269875">
              <a:lnSpc>
                <a:spcPct val="114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Узел погружения и всплытия.</a:t>
            </a:r>
          </a:p>
        </p:txBody>
      </p:sp>
      <p:pic>
        <p:nvPicPr>
          <p:cNvPr id="3" name="Рисунок 2" descr="IMG_20221226_105057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5357818" y="2786058"/>
            <a:ext cx="2625329" cy="35004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Греб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3286124"/>
            <a:ext cx="1825778" cy="151700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</p:pic>
      <p:pic>
        <p:nvPicPr>
          <p:cNvPr id="7" name="Рисунок 6" descr="балла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5458">
            <a:off x="918128" y="5208369"/>
            <a:ext cx="4306779" cy="12078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7924801" cy="3032112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itchFamily="18" charset="0"/>
              </a:rPr>
              <a:t>Движитель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В качестве движителя платформы были выбраны 2 гребных винта.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Передача вращения на гребные винты осуществляется с помощью узлов магнитной передачи.</a:t>
            </a:r>
          </a:p>
          <a:p>
            <a:pPr lvl="0"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Узел магнитной передачи состоит из двух независимых узлов прикрепленных с разных сторон к заглушке сантехнической</a:t>
            </a:r>
            <a:r>
              <a:rPr lang="en-US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  <a:sym typeface="Symbol"/>
              </a:rPr>
              <a:t>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110мм.</a:t>
            </a:r>
          </a:p>
          <a:p>
            <a:pPr lvl="0">
              <a:lnSpc>
                <a:spcPct val="150000"/>
              </a:lnSpc>
            </a:pPr>
            <a:endParaRPr lang="ru-RU" b="1" dirty="0" smtClean="0">
              <a:solidFill>
                <a:srgbClr val="006666"/>
              </a:solidFill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Рисунок 23" descr="греб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56" y="3790950"/>
            <a:ext cx="3352800" cy="306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8" descr="Греб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5080">
            <a:off x="1940399" y="4772642"/>
            <a:ext cx="2409825" cy="2000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греб3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98842" y="3071810"/>
            <a:ext cx="2330480" cy="252207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29" descr="it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214686"/>
            <a:ext cx="1287329" cy="1071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Dvint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500438"/>
            <a:ext cx="2068657" cy="2090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93E3FF">
                <a:alpha val="41000"/>
              </a:srgbClr>
            </a:gs>
            <a:gs pos="70000">
              <a:srgbClr val="61D6FF">
                <a:alpha val="67000"/>
              </a:srgbClr>
            </a:gs>
            <a:gs pos="100000">
              <a:srgbClr val="4FD1FF">
                <a:alpha val="40000"/>
              </a:srgb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аллас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0493" flipH="1">
            <a:off x="1407418" y="2514327"/>
            <a:ext cx="6786610" cy="190325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00034" y="214290"/>
            <a:ext cx="7924801" cy="2834622"/>
          </a:xfrm>
          <a:prstGeom prst="rect">
            <a:avLst/>
          </a:prstGeom>
          <a:solidFill>
            <a:srgbClr val="FFFFFF">
              <a:alpha val="56078"/>
            </a:srgb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itchFamily="18" charset="0"/>
              </a:rPr>
              <a:t>Узел погружения и всплытия </a:t>
            </a: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Для погружения и всплытия аппарата используется отдельный узел состоящий из: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Шприц Жане 160 мл.</a:t>
            </a: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Самостоятельно сконструированный линейный 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актуатор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Средний мотор 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Lego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EV3.</a:t>
            </a:r>
          </a:p>
          <a:p>
            <a:pPr>
              <a:lnSpc>
                <a:spcPct val="115000"/>
              </a:lnSpc>
            </a:pP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Блоки и детали </a:t>
            </a:r>
            <a:r>
              <a:rPr lang="ru-RU" b="1" dirty="0" err="1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Lego</a:t>
            </a:r>
            <a:r>
              <a:rPr lang="ru-RU" b="1" dirty="0" smtClean="0">
                <a:solidFill>
                  <a:srgbClr val="006666"/>
                </a:solidFill>
                <a:ea typeface="Calibri" panose="020F0502020204030204" pitchFamily="34" charset="0"/>
                <a:cs typeface="Times New Roman" pitchFamily="18" charset="0"/>
              </a:rPr>
              <a:t> EV3.. </a:t>
            </a:r>
            <a:endParaRPr lang="ru-RU" b="1" dirty="0" smtClean="0">
              <a:solidFill>
                <a:srgbClr val="0070C0"/>
              </a:solidFill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endParaRPr lang="ru-RU" b="1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6" name="Рисунок 31" descr="акт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786322"/>
            <a:ext cx="1883837" cy="1622193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шприц2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443019">
            <a:off x="4665379" y="3823262"/>
            <a:ext cx="3737894" cy="280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521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Модель автономного роботизированного подводного аппарата, для изучения водоемов малой глубины на основе робототехнического комплекта Lego Mindstorms EV3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автономного роботизированного подводного аппарата, для изучения водоемов малой глубины на основе робототехнического комплекта Lego Mindstorms EV3</dc:title>
  <dc:creator>Stanislav</dc:creator>
  <cp:lastModifiedBy>администратор1</cp:lastModifiedBy>
  <cp:revision>31</cp:revision>
  <dcterms:created xsi:type="dcterms:W3CDTF">2023-01-24T05:19:13Z</dcterms:created>
  <dcterms:modified xsi:type="dcterms:W3CDTF">2023-06-13T08:49:04Z</dcterms:modified>
</cp:coreProperties>
</file>