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282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7D282-4400-44DC-A9BE-0962AE6D0888}" type="datetimeFigureOut">
              <a:rPr lang="ru-RU" smtClean="0"/>
              <a:pPr/>
              <a:t>28.08.2023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59339-0878-4FA8-9333-A5322DF166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7D282-4400-44DC-A9BE-0962AE6D0888}" type="datetimeFigureOut">
              <a:rPr lang="ru-RU" smtClean="0"/>
              <a:pPr/>
              <a:t>28.08.2023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59339-0878-4FA8-9333-A5322DF166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7D282-4400-44DC-A9BE-0962AE6D0888}" type="datetimeFigureOut">
              <a:rPr lang="ru-RU" smtClean="0"/>
              <a:pPr/>
              <a:t>28.08.2023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59339-0878-4FA8-9333-A5322DF166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7D282-4400-44DC-A9BE-0962AE6D0888}" type="datetimeFigureOut">
              <a:rPr lang="ru-RU" smtClean="0"/>
              <a:pPr/>
              <a:t>28.08.2023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59339-0878-4FA8-9333-A5322DF166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7D282-4400-44DC-A9BE-0962AE6D0888}" type="datetimeFigureOut">
              <a:rPr lang="ru-RU" smtClean="0"/>
              <a:pPr/>
              <a:t>28.08.2023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59339-0878-4FA8-9333-A5322DF166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7D282-4400-44DC-A9BE-0962AE6D0888}" type="datetimeFigureOut">
              <a:rPr lang="ru-RU" smtClean="0"/>
              <a:pPr/>
              <a:t>28.08.2023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59339-0878-4FA8-9333-A5322DF166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7D282-4400-44DC-A9BE-0962AE6D0888}" type="datetimeFigureOut">
              <a:rPr lang="ru-RU" smtClean="0"/>
              <a:pPr/>
              <a:t>28.08.2023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59339-0878-4FA8-9333-A5322DF166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7D282-4400-44DC-A9BE-0962AE6D0888}" type="datetimeFigureOut">
              <a:rPr lang="ru-RU" smtClean="0"/>
              <a:pPr/>
              <a:t>28.08.2023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59339-0878-4FA8-9333-A5322DF166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7D282-4400-44DC-A9BE-0962AE6D0888}" type="datetimeFigureOut">
              <a:rPr lang="ru-RU" smtClean="0"/>
              <a:pPr/>
              <a:t>28.08.2023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59339-0878-4FA8-9333-A5322DF166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7D282-4400-44DC-A9BE-0962AE6D0888}" type="datetimeFigureOut">
              <a:rPr lang="ru-RU" smtClean="0"/>
              <a:pPr/>
              <a:t>28.08.2023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59339-0878-4FA8-9333-A5322DF166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7D282-4400-44DC-A9BE-0962AE6D0888}" type="datetimeFigureOut">
              <a:rPr lang="ru-RU" smtClean="0"/>
              <a:pPr/>
              <a:t>28.08.2023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59339-0878-4FA8-9333-A5322DF166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7D282-4400-44DC-A9BE-0962AE6D0888}" type="datetimeFigureOut">
              <a:rPr lang="ru-RU" smtClean="0"/>
              <a:pPr/>
              <a:t>28.08.2023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59339-0878-4FA8-9333-A5322DF166F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 слайд в презентацию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00098" y="0"/>
            <a:ext cx="1025193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 слайд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04481" y="-57345"/>
            <a:ext cx="112082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10</a:t>
            </a:r>
            <a:endParaRPr lang="ru-RU" sz="7200" b="1" dirty="0">
              <a:ln w="12700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14612" y="142852"/>
            <a:ext cx="36452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Вращаемся</a:t>
            </a:r>
            <a:endParaRPr lang="ru-RU" sz="5400" b="1" dirty="0">
              <a:ln w="12700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438532">
            <a:off x="4716131" y="1625567"/>
            <a:ext cx="4129720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Освещение будет всегда!</a:t>
            </a:r>
          </a:p>
          <a:p>
            <a:pPr algn="ctr"/>
            <a:r>
              <a:rPr lang="ru-RU" sz="2800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Деревья растут </a:t>
            </a:r>
          </a:p>
          <a:p>
            <a:pPr algn="ctr"/>
            <a:r>
              <a:rPr lang="ru-RU" sz="2800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постоянно!</a:t>
            </a:r>
          </a:p>
        </p:txBody>
      </p:sp>
      <p:sp>
        <p:nvSpPr>
          <p:cNvPr id="12" name="Прямоугольник 11"/>
          <p:cNvSpPr/>
          <p:nvPr/>
        </p:nvSpPr>
        <p:spPr>
          <a:xfrm rot="21108028">
            <a:off x="332330" y="4088186"/>
            <a:ext cx="4412746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Карусели вырабатывают</a:t>
            </a:r>
          </a:p>
          <a:p>
            <a:pPr algn="ctr"/>
            <a:r>
              <a:rPr lang="ru-RU" sz="2800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энергию за счет вращения.</a:t>
            </a:r>
          </a:p>
          <a:p>
            <a:pPr algn="ctr"/>
            <a:r>
              <a:rPr lang="ru-RU" sz="2800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Играй! Крути! </a:t>
            </a:r>
          </a:p>
          <a:p>
            <a:pPr algn="ctr"/>
            <a:r>
              <a:rPr lang="ru-RU" sz="2800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Вырабатывай!</a:t>
            </a:r>
          </a:p>
        </p:txBody>
      </p:sp>
      <p:pic>
        <p:nvPicPr>
          <p:cNvPr id="14" name="Рисунок 13" descr="10. слайд.jpg"/>
          <p:cNvPicPr>
            <a:picLocks noChangeAspect="1"/>
          </p:cNvPicPr>
          <p:nvPr/>
        </p:nvPicPr>
        <p:blipFill>
          <a:blip r:embed="rId3" cstate="print"/>
          <a:srcRect t="11832"/>
          <a:stretch>
            <a:fillRect/>
          </a:stretch>
        </p:blipFill>
        <p:spPr>
          <a:xfrm rot="21100080">
            <a:off x="505237" y="1417595"/>
            <a:ext cx="3960000" cy="2332182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  <p:pic>
        <p:nvPicPr>
          <p:cNvPr id="10" name="Рисунок 9" descr="photo_5305530752827510093_y.jpg"/>
          <p:cNvPicPr>
            <a:picLocks noChangeAspect="1"/>
          </p:cNvPicPr>
          <p:nvPr/>
        </p:nvPicPr>
        <p:blipFill>
          <a:blip r:embed="rId4"/>
          <a:srcRect l="27344" t="28125" r="16406" b="11458"/>
          <a:stretch>
            <a:fillRect/>
          </a:stretch>
        </p:blipFill>
        <p:spPr>
          <a:xfrm rot="361113">
            <a:off x="5109970" y="3638852"/>
            <a:ext cx="3347682" cy="2696744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 слайд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04481" y="-57345"/>
            <a:ext cx="112082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11</a:t>
            </a:r>
            <a:endParaRPr lang="ru-RU" sz="7200" b="1" dirty="0">
              <a:ln w="12700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14612" y="142852"/>
            <a:ext cx="34707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Сила ветра</a:t>
            </a:r>
            <a:endParaRPr lang="ru-RU" sz="5400" b="1" dirty="0">
              <a:ln w="12700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438532">
            <a:off x="4499881" y="1623181"/>
            <a:ext cx="4268413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err="1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Ветрогенераторы</a:t>
            </a:r>
            <a:r>
              <a:rPr lang="ru-RU" sz="2800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помогут</a:t>
            </a:r>
          </a:p>
          <a:p>
            <a:pPr algn="ctr"/>
            <a:r>
              <a:rPr lang="ru-RU" sz="2800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нам всегда. Ветер есть -</a:t>
            </a:r>
          </a:p>
          <a:p>
            <a:pPr algn="ctr"/>
            <a:r>
              <a:rPr lang="ru-RU" sz="2800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энергию получим!</a:t>
            </a:r>
          </a:p>
        </p:txBody>
      </p:sp>
      <p:sp>
        <p:nvSpPr>
          <p:cNvPr id="12" name="Прямоугольник 11"/>
          <p:cNvSpPr/>
          <p:nvPr/>
        </p:nvSpPr>
        <p:spPr>
          <a:xfrm rot="21108028">
            <a:off x="190381" y="3872744"/>
            <a:ext cx="4696670" cy="22467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проекте нашем </a:t>
            </a:r>
          </a:p>
          <a:p>
            <a:pPr algn="ctr"/>
            <a:r>
              <a:rPr lang="ru-RU" sz="2800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Используются вертикальные</a:t>
            </a:r>
          </a:p>
          <a:p>
            <a:pPr algn="ctr"/>
            <a:r>
              <a:rPr lang="ru-RU" sz="2800" b="1" dirty="0" err="1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ветрогенераторы</a:t>
            </a:r>
            <a:r>
              <a:rPr lang="ru-RU" sz="2800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Они</a:t>
            </a:r>
          </a:p>
          <a:p>
            <a:pPr algn="ctr"/>
            <a:r>
              <a:rPr lang="ru-RU" sz="2800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безопаснее, тише </a:t>
            </a:r>
          </a:p>
          <a:p>
            <a:pPr algn="ctr"/>
            <a:r>
              <a:rPr lang="ru-RU" sz="2800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 эффективнее!</a:t>
            </a:r>
          </a:p>
        </p:txBody>
      </p:sp>
      <p:pic>
        <p:nvPicPr>
          <p:cNvPr id="9" name="Рисунок 8" descr="11. слайд.jpg"/>
          <p:cNvPicPr>
            <a:picLocks noChangeAspect="1"/>
          </p:cNvPicPr>
          <p:nvPr/>
        </p:nvPicPr>
        <p:blipFill>
          <a:blip r:embed="rId3"/>
          <a:srcRect b="11443"/>
          <a:stretch>
            <a:fillRect/>
          </a:stretch>
        </p:blipFill>
        <p:spPr>
          <a:xfrm rot="21154295">
            <a:off x="464988" y="1366763"/>
            <a:ext cx="3960000" cy="2531250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  <p:pic>
        <p:nvPicPr>
          <p:cNvPr id="10" name="Рисунок 9" descr="photo_5305530752827510092_y.jpg"/>
          <p:cNvPicPr>
            <a:picLocks noChangeAspect="1"/>
          </p:cNvPicPr>
          <p:nvPr/>
        </p:nvPicPr>
        <p:blipFill>
          <a:blip r:embed="rId4"/>
          <a:srcRect l="27778" t="48149" r="29166"/>
          <a:stretch>
            <a:fillRect/>
          </a:stretch>
        </p:blipFill>
        <p:spPr>
          <a:xfrm rot="413618">
            <a:off x="5081845" y="3559060"/>
            <a:ext cx="3523547" cy="2755918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 слайд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04481" y="-57345"/>
            <a:ext cx="112082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12</a:t>
            </a:r>
            <a:endParaRPr lang="ru-RU" sz="7200" b="1" dirty="0">
              <a:ln w="12700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71670" y="142852"/>
            <a:ext cx="56156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Самые </a:t>
            </a:r>
            <a:r>
              <a:rPr lang="ru-RU" sz="5400" b="1" dirty="0" err="1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ЯркиеМЫ</a:t>
            </a:r>
            <a:r>
              <a:rPr lang="ru-RU" sz="5400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!</a:t>
            </a:r>
            <a:endParaRPr lang="ru-RU" sz="5400" b="1" dirty="0">
              <a:ln w="12700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379384">
            <a:off x="4685062" y="1694918"/>
            <a:ext cx="3589188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Проект мы описали </a:t>
            </a:r>
          </a:p>
          <a:p>
            <a:pPr algn="ctr"/>
            <a:r>
              <a:rPr lang="ru-RU" sz="2800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все вам рассказали!</a:t>
            </a:r>
          </a:p>
        </p:txBody>
      </p:sp>
      <p:sp>
        <p:nvSpPr>
          <p:cNvPr id="12" name="Прямоугольник 11"/>
          <p:cNvSpPr/>
          <p:nvPr/>
        </p:nvSpPr>
        <p:spPr>
          <a:xfrm rot="21108028">
            <a:off x="218605" y="4385807"/>
            <a:ext cx="4500656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Команда Ярких закончила</a:t>
            </a:r>
          </a:p>
          <a:p>
            <a:pPr algn="ctr"/>
            <a:r>
              <a:rPr lang="ru-RU" sz="2800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выступление и готова</a:t>
            </a:r>
          </a:p>
          <a:p>
            <a:pPr algn="ctr"/>
            <a:r>
              <a:rPr lang="ru-RU" sz="2800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ответить на ваши вопросы!</a:t>
            </a:r>
          </a:p>
        </p:txBody>
      </p:sp>
      <p:pic>
        <p:nvPicPr>
          <p:cNvPr id="10" name="Рисунок 9" descr="30-45.jpg"/>
          <p:cNvPicPr>
            <a:picLocks noChangeAspect="1"/>
          </p:cNvPicPr>
          <p:nvPr/>
        </p:nvPicPr>
        <p:blipFill>
          <a:blip r:embed="rId3" cstate="print"/>
          <a:srcRect t="16667" b="4166"/>
          <a:stretch>
            <a:fillRect/>
          </a:stretch>
        </p:blipFill>
        <p:spPr>
          <a:xfrm rot="319413">
            <a:off x="5153274" y="2925663"/>
            <a:ext cx="3169204" cy="3437824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  <p:grpSp>
        <p:nvGrpSpPr>
          <p:cNvPr id="15" name="Группа 14"/>
          <p:cNvGrpSpPr/>
          <p:nvPr/>
        </p:nvGrpSpPr>
        <p:grpSpPr>
          <a:xfrm rot="21101287">
            <a:off x="675924" y="1450802"/>
            <a:ext cx="3471712" cy="2771754"/>
            <a:chOff x="642910" y="1135789"/>
            <a:chExt cx="3950855" cy="3031710"/>
          </a:xfrm>
        </p:grpSpPr>
        <p:pic>
          <p:nvPicPr>
            <p:cNvPr id="13" name="Рисунок 12" descr="photo_5305530752827510083_y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2910" y="1142984"/>
              <a:ext cx="2303820" cy="3004870"/>
            </a:xfrm>
            <a:prstGeom prst="rect">
              <a:avLst/>
            </a:prstGeom>
            <a:ln w="76200">
              <a:solidFill>
                <a:srgbClr val="FFC000"/>
              </a:solidFill>
            </a:ln>
          </p:spPr>
        </p:pic>
        <p:pic>
          <p:nvPicPr>
            <p:cNvPr id="14" name="Рисунок 13" descr="2.jpg"/>
            <p:cNvPicPr>
              <a:picLocks noChangeAspect="1"/>
            </p:cNvPicPr>
            <p:nvPr/>
          </p:nvPicPr>
          <p:blipFill>
            <a:blip r:embed="rId5" cstate="print"/>
            <a:srcRect l="5555" r="12500" b="2083"/>
            <a:stretch>
              <a:fillRect/>
            </a:stretch>
          </p:blipFill>
          <p:spPr>
            <a:xfrm>
              <a:off x="2576014" y="1135789"/>
              <a:ext cx="2017751" cy="3031710"/>
            </a:xfrm>
            <a:prstGeom prst="rect">
              <a:avLst/>
            </a:prstGeom>
            <a:ln w="76200">
              <a:solidFill>
                <a:srgbClr val="FFC000"/>
              </a:solidFill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 слайд в презентацию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00098" y="0"/>
            <a:ext cx="1025193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 слайд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04481" y="-57345"/>
            <a:ext cx="65274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ru-RU" sz="7200" b="1" dirty="0">
              <a:ln w="12700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28860" y="214290"/>
            <a:ext cx="45107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Представляем</a:t>
            </a:r>
            <a:endParaRPr lang="ru-RU" sz="5400" b="1" dirty="0">
              <a:ln w="12700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8" name="Рисунок 7" descr="1. слайд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347232">
            <a:off x="4673879" y="4051620"/>
            <a:ext cx="3960000" cy="2220900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  <p:sp>
        <p:nvSpPr>
          <p:cNvPr id="9" name="Прямоугольник 8"/>
          <p:cNvSpPr/>
          <p:nvPr/>
        </p:nvSpPr>
        <p:spPr>
          <a:xfrm rot="438532">
            <a:off x="4071469" y="1834133"/>
            <a:ext cx="4215578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Получение энергии при</a:t>
            </a:r>
          </a:p>
          <a:p>
            <a:pPr algn="ctr"/>
            <a:r>
              <a:rPr lang="ru-RU" sz="2800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помощи альтернативных </a:t>
            </a:r>
          </a:p>
          <a:p>
            <a:pPr algn="ctr"/>
            <a:r>
              <a:rPr lang="ru-RU" sz="2800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источников энергии!</a:t>
            </a:r>
            <a:endParaRPr lang="ru-RU" sz="2800" b="1" dirty="0">
              <a:ln w="12700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21108028">
            <a:off x="581760" y="4365479"/>
            <a:ext cx="3920817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Сохранение природы и </a:t>
            </a:r>
          </a:p>
          <a:p>
            <a:pPr algn="ctr"/>
            <a:r>
              <a:rPr lang="ru-RU" sz="2800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ее увеличение в</a:t>
            </a:r>
          </a:p>
          <a:p>
            <a:pPr algn="ctr"/>
            <a:r>
              <a:rPr lang="ru-RU" sz="2800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Пензенской области!</a:t>
            </a:r>
            <a:endParaRPr lang="ru-RU" sz="2800" b="1" dirty="0">
              <a:ln w="12700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2" name="Рисунок 11" descr="photo_5305530752827510083_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130923">
            <a:off x="1100003" y="1341347"/>
            <a:ext cx="2303820" cy="3004870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 слайд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04481" y="-57345"/>
            <a:ext cx="65274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endParaRPr lang="ru-RU" sz="7200" b="1" dirty="0">
              <a:ln w="12700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00364" y="214290"/>
            <a:ext cx="30315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Посетили</a:t>
            </a:r>
            <a:endParaRPr lang="ru-RU" sz="5400" b="1" dirty="0">
              <a:ln w="12700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9" name="Рисунок 8" descr="2. слайд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137009">
            <a:off x="774525" y="1470196"/>
            <a:ext cx="3960000" cy="2227500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  <p:pic>
        <p:nvPicPr>
          <p:cNvPr id="10" name="Рисунок 9" descr="2. слайд.jpg"/>
          <p:cNvPicPr>
            <a:picLocks noChangeAspect="1"/>
          </p:cNvPicPr>
          <p:nvPr/>
        </p:nvPicPr>
        <p:blipFill>
          <a:blip r:embed="rId4"/>
          <a:srcRect t="2405" r="75" b="13409"/>
          <a:stretch>
            <a:fillRect/>
          </a:stretch>
        </p:blipFill>
        <p:spPr>
          <a:xfrm rot="366636">
            <a:off x="4668460" y="3978987"/>
            <a:ext cx="3745982" cy="2315851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  <p:sp>
        <p:nvSpPr>
          <p:cNvPr id="11" name="Прямоугольник 10"/>
          <p:cNvSpPr/>
          <p:nvPr/>
        </p:nvSpPr>
        <p:spPr>
          <a:xfrm rot="438532">
            <a:off x="4749113" y="1710044"/>
            <a:ext cx="4324389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Побывали на экскурсии</a:t>
            </a:r>
          </a:p>
          <a:p>
            <a:pPr algn="ctr"/>
            <a:r>
              <a:rPr lang="ru-RU" sz="2800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главном энергетическом</a:t>
            </a:r>
          </a:p>
          <a:p>
            <a:pPr algn="ctr"/>
            <a:r>
              <a:rPr lang="ru-RU" sz="2800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месте г. Пенза – ТЭЦ №1 </a:t>
            </a:r>
            <a:endParaRPr lang="ru-RU" sz="2800" b="1" dirty="0">
              <a:ln w="12700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 rot="21108028">
            <a:off x="129983" y="4370950"/>
            <a:ext cx="4627229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Выяснили, как получают </a:t>
            </a:r>
          </a:p>
          <a:p>
            <a:pPr algn="ctr"/>
            <a:r>
              <a:rPr lang="ru-RU" sz="2800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электроэнергию, и что </a:t>
            </a:r>
          </a:p>
          <a:p>
            <a:pPr algn="ctr"/>
            <a:r>
              <a:rPr lang="ru-RU" sz="2800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делать, если она пропадет!  </a:t>
            </a:r>
            <a:endParaRPr lang="ru-RU" sz="2800" b="1" dirty="0">
              <a:ln w="12700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 слайд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04481" y="-57345"/>
            <a:ext cx="65274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</a:t>
            </a:r>
            <a:endParaRPr lang="ru-RU" sz="7200" b="1" dirty="0">
              <a:ln w="12700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5984" y="214290"/>
            <a:ext cx="42748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Анализируем</a:t>
            </a:r>
            <a:endParaRPr lang="ru-RU" sz="5400" b="1" dirty="0">
              <a:ln w="12700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Рисунок 6" descr="3. слайд.jpg"/>
          <p:cNvPicPr>
            <a:picLocks noChangeAspect="1"/>
          </p:cNvPicPr>
          <p:nvPr/>
        </p:nvPicPr>
        <p:blipFill>
          <a:blip r:embed="rId3" cstate="print"/>
          <a:srcRect t="7216" b="13408"/>
          <a:stretch>
            <a:fillRect/>
          </a:stretch>
        </p:blipFill>
        <p:spPr>
          <a:xfrm rot="21090852">
            <a:off x="723734" y="1422257"/>
            <a:ext cx="3960000" cy="2357454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  <p:pic>
        <p:nvPicPr>
          <p:cNvPr id="8" name="Рисунок 7" descr="4.слайд.jpeg"/>
          <p:cNvPicPr>
            <a:picLocks noChangeAspect="1"/>
          </p:cNvPicPr>
          <p:nvPr/>
        </p:nvPicPr>
        <p:blipFill>
          <a:blip r:embed="rId4" cstate="print"/>
          <a:srcRect b="13408"/>
          <a:stretch>
            <a:fillRect/>
          </a:stretch>
        </p:blipFill>
        <p:spPr>
          <a:xfrm rot="370445">
            <a:off x="4715396" y="3992509"/>
            <a:ext cx="3960000" cy="2286016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  <p:sp>
        <p:nvSpPr>
          <p:cNvPr id="11" name="Прямоугольник 10"/>
          <p:cNvSpPr/>
          <p:nvPr/>
        </p:nvSpPr>
        <p:spPr>
          <a:xfrm rot="438532">
            <a:off x="5032657" y="1710044"/>
            <a:ext cx="3757311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Солнечные панели как</a:t>
            </a:r>
          </a:p>
          <a:p>
            <a:pPr algn="ctr"/>
            <a:r>
              <a:rPr lang="ru-RU" sz="2800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источник энергии для </a:t>
            </a:r>
          </a:p>
          <a:p>
            <a:pPr algn="ctr"/>
            <a:r>
              <a:rPr lang="ru-RU" sz="2800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нашего города!</a:t>
            </a:r>
            <a:endParaRPr lang="ru-RU" sz="2800" b="1" dirty="0">
              <a:ln w="12700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21108028">
            <a:off x="361169" y="4155507"/>
            <a:ext cx="4164858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Большая часть г. Пенза</a:t>
            </a:r>
          </a:p>
          <a:p>
            <a:pPr algn="ctr"/>
            <a:r>
              <a:rPr lang="ru-RU" sz="2800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являлась  зеленой зоной</a:t>
            </a:r>
          </a:p>
          <a:p>
            <a:pPr algn="ctr"/>
            <a:r>
              <a:rPr lang="ru-RU" sz="2800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 начала активной </a:t>
            </a:r>
          </a:p>
          <a:p>
            <a:pPr algn="ctr"/>
            <a:r>
              <a:rPr lang="ru-RU" sz="2800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застройки!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 слайд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04481" y="-57345"/>
            <a:ext cx="65274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</a:t>
            </a:r>
            <a:endParaRPr lang="ru-RU" sz="7200" b="1" dirty="0">
              <a:ln w="12700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5984" y="214290"/>
            <a:ext cx="43366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Уникальность</a:t>
            </a:r>
            <a:endParaRPr lang="ru-RU" sz="5400" b="1" dirty="0">
              <a:ln w="12700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438532">
            <a:off x="4680741" y="1710044"/>
            <a:ext cx="4461158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Дерево способно давать</a:t>
            </a:r>
          </a:p>
          <a:p>
            <a:pPr algn="ctr"/>
            <a:r>
              <a:rPr lang="ru-RU" sz="2800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 2 вольт электроэнергии</a:t>
            </a:r>
          </a:p>
          <a:p>
            <a:pPr algn="ctr"/>
            <a:r>
              <a:rPr lang="ru-RU" sz="2800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 это не предел!</a:t>
            </a:r>
            <a:endParaRPr lang="ru-RU" sz="2800" b="1" dirty="0">
              <a:ln w="12700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21108028">
            <a:off x="547708" y="4303629"/>
            <a:ext cx="3981988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Зеленых насаждений</a:t>
            </a:r>
          </a:p>
          <a:p>
            <a:pPr algn="ctr"/>
            <a:r>
              <a:rPr lang="ru-RU" sz="2800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становится все меньше,</a:t>
            </a:r>
          </a:p>
          <a:p>
            <a:pPr algn="ctr"/>
            <a:r>
              <a:rPr lang="ru-RU" sz="2800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 они нам необходимы!</a:t>
            </a:r>
          </a:p>
        </p:txBody>
      </p:sp>
      <p:pic>
        <p:nvPicPr>
          <p:cNvPr id="10" name="Рисунок 9" descr="5. слайд.jpg"/>
          <p:cNvPicPr>
            <a:picLocks noChangeAspect="1"/>
          </p:cNvPicPr>
          <p:nvPr/>
        </p:nvPicPr>
        <p:blipFill>
          <a:blip r:embed="rId3" cstate="print"/>
          <a:srcRect t="4672" b="7023"/>
          <a:stretch>
            <a:fillRect/>
          </a:stretch>
        </p:blipFill>
        <p:spPr>
          <a:xfrm rot="21083436">
            <a:off x="579466" y="1411437"/>
            <a:ext cx="3960000" cy="2313744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22069">
            <a:off x="4701521" y="3932904"/>
            <a:ext cx="3960000" cy="2477647"/>
          </a:xfrm>
          <a:prstGeom prst="rect">
            <a:avLst/>
          </a:prstGeom>
          <a:noFill/>
          <a:ln w="76200">
            <a:solidFill>
              <a:srgbClr val="FFC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 слайд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04481" y="-57345"/>
            <a:ext cx="65274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6</a:t>
            </a:r>
            <a:endParaRPr lang="ru-RU" sz="7200" b="1" dirty="0">
              <a:ln w="12700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5984" y="214290"/>
            <a:ext cx="47746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Гуляй, улучшай</a:t>
            </a:r>
            <a:endParaRPr lang="ru-RU" sz="5400" b="1" dirty="0">
              <a:ln w="12700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438532">
            <a:off x="4594972" y="1689860"/>
            <a:ext cx="4289764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Место, в котором каждый</a:t>
            </a:r>
          </a:p>
          <a:p>
            <a:pPr algn="ctr"/>
            <a:r>
              <a:rPr lang="ru-RU" sz="2800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день бывает несколько</a:t>
            </a:r>
          </a:p>
          <a:p>
            <a:pPr algn="ctr"/>
            <a:r>
              <a:rPr lang="ru-RU" sz="2800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тысяч человек! </a:t>
            </a:r>
            <a:endParaRPr lang="ru-RU" sz="2800" b="1" dirty="0">
              <a:ln w="12700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21108028">
            <a:off x="355092" y="4519073"/>
            <a:ext cx="4367221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Жилой комплекс, который</a:t>
            </a:r>
          </a:p>
          <a:p>
            <a:pPr algn="ctr"/>
            <a:r>
              <a:rPr lang="ru-RU" sz="2800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будет ярким и зеленым! </a:t>
            </a:r>
          </a:p>
        </p:txBody>
      </p:sp>
      <p:pic>
        <p:nvPicPr>
          <p:cNvPr id="13" name="Рисунок 12" descr="6. слайд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26713">
            <a:off x="564460" y="1326274"/>
            <a:ext cx="3960000" cy="2413916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  <p:pic>
        <p:nvPicPr>
          <p:cNvPr id="14" name="Рисунок 13" descr="6. слайд фав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415187">
            <a:off x="4642543" y="3872407"/>
            <a:ext cx="3960000" cy="2596348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 слайд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04481" y="-57345"/>
            <a:ext cx="65274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7</a:t>
            </a:r>
            <a:endParaRPr lang="ru-RU" sz="7200" b="1" dirty="0">
              <a:ln w="12700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14612" y="142852"/>
            <a:ext cx="35317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Рассказали</a:t>
            </a:r>
            <a:endParaRPr lang="ru-RU" sz="5400" b="1" dirty="0">
              <a:ln w="12700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438532">
            <a:off x="4666881" y="1625567"/>
            <a:ext cx="4228210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Поделились с экспертом</a:t>
            </a:r>
          </a:p>
          <a:p>
            <a:pPr algn="ctr"/>
            <a:r>
              <a:rPr lang="ru-RU" sz="2800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из СК </a:t>
            </a:r>
            <a:r>
              <a:rPr lang="ru-RU" sz="2800" b="1" dirty="0" err="1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Рисан</a:t>
            </a:r>
            <a:r>
              <a:rPr lang="ru-RU" sz="2800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и инженером</a:t>
            </a:r>
          </a:p>
          <a:p>
            <a:pPr algn="ctr"/>
            <a:r>
              <a:rPr lang="ru-RU" sz="2800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ТЭЦ №1 г. Пенза</a:t>
            </a:r>
          </a:p>
        </p:txBody>
      </p:sp>
      <p:sp>
        <p:nvSpPr>
          <p:cNvPr id="12" name="Прямоугольник 11"/>
          <p:cNvSpPr/>
          <p:nvPr/>
        </p:nvSpPr>
        <p:spPr>
          <a:xfrm rot="21108028">
            <a:off x="608299" y="3872744"/>
            <a:ext cx="3860800" cy="22467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Наш проект предлагает</a:t>
            </a:r>
          </a:p>
          <a:p>
            <a:pPr algn="ctr"/>
            <a:r>
              <a:rPr lang="ru-RU" sz="2800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вырабатывать</a:t>
            </a:r>
          </a:p>
          <a:p>
            <a:pPr algn="ctr"/>
            <a:r>
              <a:rPr lang="ru-RU" sz="2800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электроэнергию </a:t>
            </a:r>
          </a:p>
          <a:p>
            <a:pPr algn="ctr"/>
            <a:r>
              <a:rPr lang="ru-RU" sz="2800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от нескольких </a:t>
            </a:r>
          </a:p>
          <a:p>
            <a:pPr algn="ctr"/>
            <a:r>
              <a:rPr lang="ru-RU" sz="2800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«зеленых» источников!</a:t>
            </a:r>
          </a:p>
        </p:txBody>
      </p:sp>
      <p:pic>
        <p:nvPicPr>
          <p:cNvPr id="13" name="Рисунок 12" descr="7. слад2.jpg"/>
          <p:cNvPicPr>
            <a:picLocks noChangeAspect="1"/>
          </p:cNvPicPr>
          <p:nvPr/>
        </p:nvPicPr>
        <p:blipFill>
          <a:blip r:embed="rId3"/>
          <a:srcRect l="17692" t="5673" r="16538" b="9220"/>
          <a:stretch>
            <a:fillRect/>
          </a:stretch>
        </p:blipFill>
        <p:spPr>
          <a:xfrm rot="21190359">
            <a:off x="483813" y="1603807"/>
            <a:ext cx="1991471" cy="2045146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  <p:pic>
        <p:nvPicPr>
          <p:cNvPr id="14" name="Рисунок 13" descr="7. слайд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190359">
            <a:off x="2543257" y="1356809"/>
            <a:ext cx="1991471" cy="2043397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  <p:pic>
        <p:nvPicPr>
          <p:cNvPr id="15" name="Рисунок 14" descr="6.jpg"/>
          <p:cNvPicPr>
            <a:picLocks noChangeAspect="1"/>
          </p:cNvPicPr>
          <p:nvPr/>
        </p:nvPicPr>
        <p:blipFill>
          <a:blip r:embed="rId5"/>
          <a:srcRect l="21875" t="35417" r="5468" b="11458"/>
          <a:stretch>
            <a:fillRect/>
          </a:stretch>
        </p:blipFill>
        <p:spPr>
          <a:xfrm rot="364175">
            <a:off x="4756577" y="3846409"/>
            <a:ext cx="3966155" cy="2350304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 слайд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04481" y="-57345"/>
            <a:ext cx="65274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8</a:t>
            </a:r>
            <a:endParaRPr lang="ru-RU" sz="7200" b="1" dirty="0">
              <a:ln w="12700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28860" y="142852"/>
            <a:ext cx="45560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Новая энергия</a:t>
            </a:r>
            <a:endParaRPr lang="ru-RU" sz="5400" b="1" dirty="0">
              <a:ln w="12700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438532">
            <a:off x="4712022" y="1625567"/>
            <a:ext cx="4137928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Новый способ получения</a:t>
            </a:r>
          </a:p>
          <a:p>
            <a:pPr algn="ctr"/>
            <a:r>
              <a:rPr lang="ru-RU" sz="2800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энергии при помощи</a:t>
            </a:r>
          </a:p>
          <a:p>
            <a:pPr algn="ctr"/>
            <a:r>
              <a:rPr lang="ru-RU" sz="2800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фотосинтеза!</a:t>
            </a:r>
          </a:p>
        </p:txBody>
      </p:sp>
      <p:sp>
        <p:nvSpPr>
          <p:cNvPr id="12" name="Прямоугольник 11"/>
          <p:cNvSpPr/>
          <p:nvPr/>
        </p:nvSpPr>
        <p:spPr>
          <a:xfrm rot="21108028">
            <a:off x="350634" y="3872743"/>
            <a:ext cx="4376134" cy="22467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Из дерева электроэнергия</a:t>
            </a:r>
          </a:p>
          <a:p>
            <a:pPr algn="ctr"/>
            <a:r>
              <a:rPr lang="ru-RU" sz="2800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передается в специальное</a:t>
            </a:r>
          </a:p>
          <a:p>
            <a:pPr algn="ctr"/>
            <a:r>
              <a:rPr lang="ru-RU" sz="2800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хранилище, от куда затем</a:t>
            </a:r>
          </a:p>
          <a:p>
            <a:pPr algn="ctr"/>
            <a:r>
              <a:rPr lang="ru-RU" sz="2800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передается в жилой</a:t>
            </a:r>
          </a:p>
          <a:p>
            <a:pPr algn="ctr"/>
            <a:r>
              <a:rPr lang="ru-RU" sz="2800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комплекс!</a:t>
            </a:r>
          </a:p>
        </p:txBody>
      </p:sp>
      <p:pic>
        <p:nvPicPr>
          <p:cNvPr id="10" name="Рисунок 9" descr="8. слайд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148828">
            <a:off x="474630" y="1472772"/>
            <a:ext cx="4083982" cy="2063709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  <p:pic>
        <p:nvPicPr>
          <p:cNvPr id="9" name="Рисунок 8" descr="7.jpg"/>
          <p:cNvPicPr>
            <a:picLocks noChangeAspect="1"/>
          </p:cNvPicPr>
          <p:nvPr/>
        </p:nvPicPr>
        <p:blipFill>
          <a:blip r:embed="rId4"/>
          <a:srcRect l="10156" t="50000" r="41406" b="7291"/>
          <a:stretch>
            <a:fillRect/>
          </a:stretch>
        </p:blipFill>
        <p:spPr>
          <a:xfrm rot="404574">
            <a:off x="4780970" y="3719856"/>
            <a:ext cx="3889015" cy="2571768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 слайд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04481" y="-57345"/>
            <a:ext cx="65274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9</a:t>
            </a:r>
            <a:endParaRPr lang="ru-RU" sz="7200" b="1" dirty="0">
              <a:ln w="12700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3108" y="142852"/>
            <a:ext cx="49371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Шагай, получай</a:t>
            </a:r>
            <a:endParaRPr lang="ru-RU" sz="5400" b="1" dirty="0">
              <a:ln w="12700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438532">
            <a:off x="5038012" y="1410124"/>
            <a:ext cx="3485954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Чем больше людей</a:t>
            </a:r>
          </a:p>
          <a:p>
            <a:pPr algn="ctr"/>
            <a:r>
              <a:rPr lang="ru-RU" sz="2800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пройдет по тротуару,</a:t>
            </a:r>
          </a:p>
          <a:p>
            <a:pPr algn="ctr"/>
            <a:r>
              <a:rPr lang="ru-RU" sz="2800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тем больше энергии</a:t>
            </a:r>
          </a:p>
          <a:p>
            <a:pPr algn="ctr"/>
            <a:r>
              <a:rPr lang="ru-RU" sz="2800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получится!</a:t>
            </a:r>
          </a:p>
        </p:txBody>
      </p:sp>
      <p:sp>
        <p:nvSpPr>
          <p:cNvPr id="12" name="Прямоугольник 11"/>
          <p:cNvSpPr/>
          <p:nvPr/>
        </p:nvSpPr>
        <p:spPr>
          <a:xfrm rot="21108028">
            <a:off x="741545" y="4303629"/>
            <a:ext cx="3594317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Энергия будет питать </a:t>
            </a:r>
          </a:p>
          <a:p>
            <a:pPr algn="ctr"/>
            <a:r>
              <a:rPr lang="ru-RU" sz="2800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все электронные </a:t>
            </a:r>
          </a:p>
          <a:p>
            <a:pPr algn="ctr"/>
            <a:r>
              <a:rPr lang="ru-RU" sz="2800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устройства аллеи! </a:t>
            </a:r>
          </a:p>
        </p:txBody>
      </p:sp>
      <p:pic>
        <p:nvPicPr>
          <p:cNvPr id="13" name="Рисунок 12" descr="9. слайд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83732">
            <a:off x="714309" y="1498233"/>
            <a:ext cx="3960000" cy="2207341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  <p:pic>
        <p:nvPicPr>
          <p:cNvPr id="10" name="Рисунок 9" descr="1.jpg"/>
          <p:cNvPicPr>
            <a:picLocks noChangeAspect="1"/>
          </p:cNvPicPr>
          <p:nvPr/>
        </p:nvPicPr>
        <p:blipFill>
          <a:blip r:embed="rId4"/>
          <a:srcRect l="9722" t="38542" r="9722" b="6250"/>
          <a:stretch>
            <a:fillRect/>
          </a:stretch>
        </p:blipFill>
        <p:spPr>
          <a:xfrm rot="282331">
            <a:off x="5176965" y="3775175"/>
            <a:ext cx="3325463" cy="2694058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276</Words>
  <Application>Microsoft Office PowerPoint</Application>
  <PresentationFormat>Экран (4:3)</PresentationFormat>
  <Paragraphs>95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hp</dc:creator>
  <cp:lastModifiedBy>hp</cp:lastModifiedBy>
  <cp:revision>9</cp:revision>
  <dcterms:created xsi:type="dcterms:W3CDTF">2023-04-03T12:24:28Z</dcterms:created>
  <dcterms:modified xsi:type="dcterms:W3CDTF">2023-08-28T18:45:14Z</dcterms:modified>
</cp:coreProperties>
</file>