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864C2-DECD-494A-8824-D050415BC4BE}" v="78" dt="2023-04-13T17:09:00.720"/>
    <p1510:client id="{19C7470C-139E-413E-8892-0BB617127321}" v="122" dt="2023-03-18T19:49:04.901"/>
    <p1510:client id="{25DD8C7C-90DD-4096-91A6-F5BD4E41AD2F}" v="88" dt="2023-04-04T15:11:45.381"/>
    <p1510:client id="{413477FB-82B4-44F4-9E43-BFC377A52C25}" v="32" dt="2023-03-09T17:03:17.601"/>
    <p1510:client id="{414F96B5-9766-4DD3-9A62-A66EC54369F9}" v="43" dt="2023-03-26T11:33:40.220"/>
    <p1510:client id="{55771382-6ABE-4109-8F5D-28C93AD20D7F}" v="3" dt="2023-04-11T20:05:13.945"/>
    <p1510:client id="{6B5075FD-C5B7-4B58-8D1A-CC32708D5C51}" v="15" dt="2023-04-13T17:47:13.997"/>
    <p1510:client id="{A6C2AD32-95E0-408D-81E9-35A8857E7CAC}" v="139" dt="2023-03-17T19:36:09.651"/>
    <p1510:client id="{B29F9BD9-6FD2-46E3-8017-9B253982B868}" v="6" dt="2023-04-13T17:39:46.588"/>
    <p1510:client id="{B5DBB1F5-9FC2-4618-BA67-FCEFAA3704DE}" v="47" dt="2023-04-13T17:53:58.293"/>
    <p1510:client id="{BCDEF286-3574-45C8-8DC8-49B3630D67EE}" v="140" dt="2023-03-16T16:21:15.145"/>
    <p1510:client id="{BF545AA3-3D62-48AD-87E8-654C681B0F83}" v="192" dt="2023-02-11T19:14:12.524"/>
    <p1510:client id="{C74A3DF6-BF5A-42A1-A4BD-13A7A9562142}" v="109" dt="2023-09-09T09:21:26.432"/>
    <p1510:client id="{D8B8CE20-1CCF-42CF-840A-5A8FF19F94C4}" v="132" dt="2023-04-13T17:00:47.395"/>
    <p1510:client id="{E12E24D8-A531-4A49-AACA-1BD760854D18}" v="34" dt="2023-04-12T17:14:25.321"/>
    <p1510:client id="{E15E27C8-C553-47D9-9B91-BE2220912605}" v="27" dt="2023-03-13T16:14:53.581"/>
    <p1510:client id="{E1EFF70A-B08B-49C0-952B-FA545B9C759D}" v="4" dt="2023-04-11T20:04:08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09.09.2023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3922D06-32BD-3768-8B68-69D85ABF4B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981" y="1474055"/>
            <a:ext cx="4942598" cy="15726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 kern="1200" err="1">
                <a:latin typeface="Times New Roman"/>
                <a:cs typeface="Times New Roman"/>
              </a:rPr>
              <a:t>Теплица</a:t>
            </a:r>
            <a:r>
              <a:rPr lang="en-US" sz="4800" kern="1200">
                <a:latin typeface="Times New Roman"/>
                <a:cs typeface="Times New Roman"/>
              </a:rPr>
              <a:t> </a:t>
            </a:r>
            <a:r>
              <a:rPr lang="en-US" sz="4800" kern="1200" err="1">
                <a:latin typeface="Times New Roman"/>
                <a:cs typeface="Times New Roman"/>
              </a:rPr>
              <a:t>за</a:t>
            </a:r>
            <a:r>
              <a:rPr lang="en-US" sz="4800" kern="1200">
                <a:latin typeface="Times New Roman"/>
                <a:cs typeface="Times New Roman"/>
              </a:rPr>
              <a:t> </a:t>
            </a:r>
            <a:r>
              <a:rPr lang="en-US" sz="4800" kern="1200" err="1">
                <a:latin typeface="Times New Roman"/>
                <a:cs typeface="Times New Roman"/>
              </a:rPr>
              <a:t>бортом</a:t>
            </a:r>
            <a:r>
              <a:rPr lang="en-US" sz="4800" kern="120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980" y="4628691"/>
            <a:ext cx="4150359" cy="15989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ru-RU" sz="1600" dirty="0">
                <a:latin typeface="Times New Roman"/>
                <a:cs typeface="Calibri"/>
              </a:rPr>
              <a:t>Разработчики:</a:t>
            </a:r>
            <a:endParaRPr lang="en-US" sz="1600">
              <a:latin typeface="Times New Roman"/>
              <a:cs typeface="Calibri"/>
            </a:endParaRPr>
          </a:p>
          <a:p>
            <a:pPr algn="l"/>
            <a:r>
              <a:rPr lang="en-US" sz="1600" dirty="0" err="1">
                <a:latin typeface="Times New Roman"/>
                <a:cs typeface="Calibri"/>
              </a:rPr>
              <a:t>Николаев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Иван</a:t>
            </a:r>
            <a:r>
              <a:rPr lang="ru-RU" sz="1600" dirty="0">
                <a:latin typeface="Times New Roman"/>
                <a:cs typeface="Calibri"/>
              </a:rPr>
              <a:t>;</a:t>
            </a:r>
            <a:endParaRPr lang="en-US" sz="1600">
              <a:latin typeface="Times New Roman"/>
              <a:cs typeface="Calibri"/>
            </a:endParaRPr>
          </a:p>
          <a:p>
            <a:pPr algn="l"/>
            <a:r>
              <a:rPr lang="en-US" sz="1600" dirty="0" err="1">
                <a:latin typeface="Times New Roman"/>
                <a:cs typeface="Calibri"/>
              </a:rPr>
              <a:t>Арцыбашев</a:t>
            </a:r>
            <a:r>
              <a:rPr lang="en-US" sz="1600" dirty="0">
                <a:latin typeface="Times New Roman"/>
                <a:cs typeface="Calibri"/>
              </a:rPr>
              <a:t> </a:t>
            </a:r>
            <a:r>
              <a:rPr lang="en-US" sz="1600" dirty="0" err="1">
                <a:latin typeface="Times New Roman"/>
                <a:cs typeface="Calibri"/>
              </a:rPr>
              <a:t>Алексей</a:t>
            </a:r>
            <a:r>
              <a:rPr lang="ru-RU" sz="1600" dirty="0">
                <a:latin typeface="Times New Roman"/>
                <a:cs typeface="Calibri"/>
              </a:rPr>
              <a:t>;</a:t>
            </a:r>
            <a:endParaRPr lang="en-US" sz="1600">
              <a:latin typeface="Times New Roman"/>
              <a:cs typeface="Calibri"/>
            </a:endParaRPr>
          </a:p>
          <a:p>
            <a:pPr algn="l"/>
            <a:r>
              <a:rPr lang="ru-RU" sz="1600" dirty="0">
                <a:latin typeface="Times New Roman"/>
                <a:cs typeface="Calibri"/>
              </a:rPr>
              <a:t>Наставник:</a:t>
            </a:r>
            <a:endParaRPr lang="en-US" sz="1600">
              <a:latin typeface="Times New Roman"/>
              <a:cs typeface="Calibri"/>
            </a:endParaRPr>
          </a:p>
          <a:p>
            <a:pPr algn="l"/>
            <a:r>
              <a:rPr lang="en-US" sz="1600" dirty="0" err="1">
                <a:latin typeface="Times New Roman"/>
                <a:cs typeface="Times New Roman"/>
              </a:rPr>
              <a:t>Шиляков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Игорь</a:t>
            </a:r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err="1">
                <a:latin typeface="Times New Roman"/>
                <a:cs typeface="Times New Roman"/>
              </a:rPr>
              <a:t>Александрович</a:t>
            </a:r>
            <a:r>
              <a:rPr lang="en-US" sz="1600" dirty="0">
                <a:latin typeface="Times New Roman"/>
                <a:cs typeface="Times New Roman"/>
              </a:rPr>
              <a:t> </a:t>
            </a:r>
          </a:p>
          <a:p>
            <a:pPr algn="l"/>
            <a:endParaRPr lang="en-US">
              <a:cs typeface="Calibri"/>
            </a:endParaRPr>
          </a:p>
          <a:p>
            <a:pPr algn="l"/>
            <a:endParaRPr lang="en-US" sz="1400">
              <a:cs typeface="Calibri"/>
            </a:endParaRPr>
          </a:p>
          <a:p>
            <a:pPr algn="l"/>
            <a:endParaRPr lang="en-US" sz="1400"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7" descr="земя, ръка на земното кълбо, издънка, надявам се, земно кълбо, защита ...">
            <a:extLst>
              <a:ext uri="{FF2B5EF4-FFF2-40B4-BE49-F238E27FC236}">
                <a16:creationId xmlns:a16="http://schemas.microsoft.com/office/drawing/2014/main" id="{CBF71AA9-1C3F-C651-AA5F-646A6A20F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9422" b="9422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Вывод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Получили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готовый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прототип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космической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теплицы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которая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смогла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бы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функционировать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условиях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открытого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космоса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как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дополнительный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модуль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МКС.</a:t>
            </a:r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Изображение выглядит как Пурпурный цвет, в помещении, фиолетовый, пол&#10;&#10;Автоматически созданное описание">
            <a:extLst>
              <a:ext uri="{FF2B5EF4-FFF2-40B4-BE49-F238E27FC236}">
                <a16:creationId xmlns:a16="http://schemas.microsoft.com/office/drawing/2014/main" id="{11F3AF8E-AE9D-7C05-40E2-8BEF5C2BED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2" b="11998"/>
          <a:stretch/>
        </p:blipFill>
        <p:spPr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785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754C8-73A0-57CF-B156-4B6CEF3C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51" y="365125"/>
            <a:ext cx="5496905" cy="1807305"/>
          </a:xfrm>
        </p:spPr>
        <p:txBody>
          <a:bodyPr>
            <a:noAutofit/>
          </a:bodyPr>
          <a:lstStyle/>
          <a:p>
            <a:r>
              <a:rPr lang="ru-RU">
                <a:latin typeface="Times New Roman"/>
                <a:ea typeface="+mj-lt"/>
                <a:cs typeface="+mj-lt"/>
              </a:rPr>
              <a:t>Разработка теплицы за бортом для МКС</a:t>
            </a:r>
            <a:endParaRPr lang="ru-RU">
              <a:latin typeface="Times New Roman"/>
              <a:cs typeface="Calibri Light"/>
            </a:endParaRPr>
          </a:p>
        </p:txBody>
      </p:sp>
      <p:pic>
        <p:nvPicPr>
          <p:cNvPr id="4" name="Рисунок 6" descr="Изображение выглядит как звезда, темный&#10;&#10;Автоматически созданное описание">
            <a:extLst>
              <a:ext uri="{FF2B5EF4-FFF2-40B4-BE49-F238E27FC236}">
                <a16:creationId xmlns:a16="http://schemas.microsoft.com/office/drawing/2014/main" id="{6857D56E-D9F1-CFBE-9362-92A1C0B14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45" r="3248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0605AC6-930B-11D1-C388-FC31C5F44F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3375" y="2333297"/>
            <a:ext cx="5759664" cy="43034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Темп развития технологий неумолимо растет. Буквально 60 лет назад никто и не думал, что человек сможет хотя бы долететь до космоса. Но сегодня мы видим, что люди не только добрались до него, но и начали жить на орбите. Посмотрите только на космонавтов с МКС!</a:t>
            </a:r>
            <a:br>
              <a:rPr lang="ru-RU" sz="1600">
                <a:latin typeface="Times New Roman"/>
                <a:ea typeface="+mn-lt"/>
                <a:cs typeface="+mn-lt"/>
              </a:rPr>
            </a:br>
            <a:br>
              <a:rPr lang="ru-RU" sz="1600">
                <a:latin typeface="Times New Roman"/>
                <a:ea typeface="+mn-lt"/>
                <a:cs typeface="+mn-lt"/>
              </a:rPr>
            </a:br>
            <a:br>
              <a:rPr lang="ru-RU" sz="1600">
                <a:latin typeface="Times New Roman"/>
                <a:ea typeface="+mn-lt"/>
                <a:cs typeface="+mn-lt"/>
              </a:rPr>
            </a:br>
            <a:r>
              <a:rPr lang="ru-RU" sz="1600">
                <a:latin typeface="Times New Roman"/>
                <a:ea typeface="+mn-lt"/>
                <a:cs typeface="+mn-lt"/>
              </a:rPr>
              <a:t>Дальше - больше, люди уже мечтают о том, как они будут покорять другие планеты! Но для того, чтобы долететь хотя бы до Марса, нужно как минимум 7 месяцев. Если подумать, то сколько понадобится взять с собой еды, чтобы прокормить космонавтов во время такого долгого путешествия?</a:t>
            </a:r>
            <a:br>
              <a:rPr lang="ru-RU" sz="1600">
                <a:latin typeface="Times New Roman"/>
                <a:ea typeface="+mn-lt"/>
                <a:cs typeface="+mn-lt"/>
              </a:rPr>
            </a:br>
            <a:br>
              <a:rPr lang="ru-RU" sz="1600">
                <a:latin typeface="Times New Roman"/>
                <a:ea typeface="+mn-lt"/>
                <a:cs typeface="+mn-lt"/>
              </a:rPr>
            </a:br>
            <a:br>
              <a:rPr lang="ru-RU" sz="1600">
                <a:latin typeface="Times New Roman"/>
                <a:ea typeface="+mn-lt"/>
                <a:cs typeface="+mn-lt"/>
              </a:rPr>
            </a:br>
            <a:r>
              <a:rPr lang="ru-RU" sz="1600">
                <a:latin typeface="Times New Roman"/>
                <a:ea typeface="+mn-lt"/>
                <a:cs typeface="+mn-lt"/>
              </a:rPr>
              <a:t>Правильный ответ - настолько много, что она просто не поместится на космическом корабле, а если и поместится, то кто гарантирует, что не произойдет такая же ситуация, как в "Марсианине"?</a:t>
            </a:r>
            <a:endParaRPr lang="ru-RU" sz="1600">
              <a:latin typeface="Times New Roman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2548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C5517-22BA-448A-1662-B92DABCFF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651" y="365125"/>
            <a:ext cx="5234147" cy="1807305"/>
          </a:xfrm>
        </p:spPr>
        <p:txBody>
          <a:bodyPr>
            <a:normAutofit/>
          </a:bodyPr>
          <a:lstStyle/>
          <a:p>
            <a:r>
              <a:rPr lang="ru-RU">
                <a:latin typeface="Times New Roman"/>
                <a:ea typeface="+mj-lt"/>
                <a:cs typeface="+mj-lt"/>
              </a:rPr>
              <a:t>Проблема</a:t>
            </a:r>
            <a:endParaRPr lang="ru-RU">
              <a:latin typeface="Times New Roman"/>
            </a:endParaRPr>
          </a:p>
        </p:txBody>
      </p:sp>
      <p:pic>
        <p:nvPicPr>
          <p:cNvPr id="4" name="Рисунок 4" descr="земя, ръка на земното кълбо, издънка, надявам се, земно кълбо, защита ...">
            <a:extLst>
              <a:ext uri="{FF2B5EF4-FFF2-40B4-BE49-F238E27FC236}">
                <a16:creationId xmlns:a16="http://schemas.microsoft.com/office/drawing/2014/main" id="{6321F190-96BF-8FD7-6FEE-6207B5619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81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16709044-49C5-F0AE-49EC-79B9FD5BD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651" y="1794642"/>
            <a:ext cx="5575733" cy="47633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С каждым грузовым кораблем на МКС отправляют овощи и фрукты, однако посылок с Земли хватает ненадолго.</a:t>
            </a:r>
            <a:br>
              <a:rPr lang="en-US" sz="1600">
                <a:latin typeface="Times New Roman"/>
              </a:rPr>
            </a:br>
            <a:endParaRPr lang="en-US" sz="160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К тому же со временем замороженная пакетированная пища просто надоедает.</a:t>
            </a:r>
            <a:endParaRPr lang="ru-RU" sz="160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Космонавт Антон </a:t>
            </a:r>
            <a:r>
              <a:rPr lang="ru-RU" sz="1600" err="1">
                <a:latin typeface="Times New Roman"/>
                <a:ea typeface="+mn-lt"/>
                <a:cs typeface="+mn-lt"/>
              </a:rPr>
              <a:t>Шкаплеров</a:t>
            </a:r>
            <a:r>
              <a:rPr lang="ru-RU" sz="1600">
                <a:latin typeface="Times New Roman"/>
                <a:ea typeface="+mn-lt"/>
                <a:cs typeface="+mn-lt"/>
              </a:rPr>
              <a:t> говорит: </a:t>
            </a:r>
            <a:r>
              <a:rPr lang="ru-RU" sz="1600" i="1">
                <a:latin typeface="Times New Roman"/>
                <a:ea typeface="+mn-lt"/>
                <a:cs typeface="+mn-lt"/>
              </a:rPr>
              <a:t>«Рацион очень разнообразный… Но всё это, конечно, не свежее: либо в консервах, либо восстановленное. Через месяц-два это всё приедается и толком ничего есть не хочешь, аппетита нет как такового… ешь просто потому, что надо есть».</a:t>
            </a:r>
            <a:br>
              <a:rPr lang="en-US" sz="1600">
                <a:latin typeface="Times New Roman"/>
              </a:rPr>
            </a:br>
            <a:endParaRPr lang="en-US" sz="160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Это не просто грустно — из-за недостатка аппетита космонавты часто теряют в весе, замечает норвежский биолог </a:t>
            </a:r>
            <a:r>
              <a:rPr lang="ru-RU" sz="1600" err="1">
                <a:latin typeface="Times New Roman"/>
                <a:ea typeface="+mn-lt"/>
                <a:cs typeface="+mn-lt"/>
              </a:rPr>
              <a:t>Силье</a:t>
            </a:r>
            <a:r>
              <a:rPr lang="ru-RU" sz="1600">
                <a:latin typeface="Times New Roman"/>
                <a:ea typeface="+mn-lt"/>
                <a:cs typeface="+mn-lt"/>
              </a:rPr>
              <a:t> Вольф. Эти проблемы во многом могут решить собственные грядки на борту.</a:t>
            </a:r>
            <a:endParaRPr lang="ru-RU" sz="1600">
              <a:latin typeface="Times New Roman"/>
              <a:cs typeface="Calibri"/>
            </a:endParaRPr>
          </a:p>
          <a:p>
            <a:endParaRPr lang="ru-RU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395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05A5B-D4FD-7FC6-371F-F1A5B9CF5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315794"/>
          </a:xfrm>
        </p:spPr>
        <p:txBody>
          <a:bodyPr anchor="b">
            <a:normAutofit/>
          </a:bodyPr>
          <a:lstStyle/>
          <a:p>
            <a:r>
              <a:rPr lang="ru-RU">
                <a:latin typeface="Times New Roman"/>
                <a:cs typeface="Calibri Light"/>
              </a:rPr>
              <a:t>Актуальность</a:t>
            </a:r>
            <a:r>
              <a:rPr lang="ru-RU" sz="5400">
                <a:cs typeface="Calibri Light"/>
              </a:rPr>
              <a:t> </a:t>
            </a:r>
            <a:endParaRPr lang="ru-RU" sz="5400"/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6AA469-A248-6401-3C63-2AC59D5EB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Космические огороды полезны и для психики астронавтов. Источников постоянного стресса у них предостаточно: это и высокий риск, и нестандартные ситуации в работе, и даже замкнутое пространство станции, где сложно хотя бы ненадолго остаться наедине с собой. Известно, что садоводство помогает снизить проявления депрессии и уровень тревожности, а также улучшает субъективное ощущение благополучия.</a:t>
            </a:r>
            <a:endParaRPr lang="ru-RU" sz="1600">
              <a:latin typeface="Times New Roman"/>
              <a:cs typeface="Calibri" panose="020F0502020204030204"/>
            </a:endParaRPr>
          </a:p>
        </p:txBody>
      </p:sp>
      <p:pic>
        <p:nvPicPr>
          <p:cNvPr id="4" name="Рисунок 4" descr="40 лет первым снимкам Юпитера | Фото | ИноСМИ - Все, что достойно перевода">
            <a:extLst>
              <a:ext uri="{FF2B5EF4-FFF2-40B4-BE49-F238E27FC236}">
                <a16:creationId xmlns:a16="http://schemas.microsoft.com/office/drawing/2014/main" id="{8C94C030-5137-F4AA-79FD-D264BB2F8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7099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спутник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F4B3448-52B8-755A-B46E-57084D1C7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BB072-88CB-55CF-35CB-0C8524F62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0832" y="374894"/>
            <a:ext cx="3628666" cy="1899912"/>
          </a:xfrm>
        </p:spPr>
        <p:txBody>
          <a:bodyPr>
            <a:normAutofit/>
          </a:bodyPr>
          <a:lstStyle/>
          <a:p>
            <a:r>
              <a:rPr lang="ru-RU">
                <a:latin typeface="Times New Roman"/>
                <a:cs typeface="Calibri Light"/>
              </a:rPr>
              <a:t>Цель проекта:</a:t>
            </a:r>
            <a:r>
              <a:rPr lang="ru-RU" sz="4000">
                <a:cs typeface="Calibri Light"/>
              </a:rPr>
              <a:t> </a:t>
            </a:r>
            <a:endParaRPr lang="ru-RU" sz="40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CD383-3C48-D7E3-261D-76AC82E00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1764" y="2942201"/>
            <a:ext cx="3822189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800">
                <a:latin typeface="Times New Roman"/>
                <a:ea typeface="+mn-lt"/>
                <a:cs typeface="+mn-lt"/>
              </a:rPr>
              <a:t>Cоздать прототип  космической теплицы, которая смогла бы функционировать в условиях открытого космоса как дополнительный модуль МКС</a:t>
            </a:r>
            <a:endParaRPr lang="ru-RU" sz="1800">
              <a:latin typeface="Times New Roman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576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78FDF-DE38-77A8-DDF7-A6DE2A82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>
                <a:latin typeface="Times New Roman"/>
                <a:ea typeface="+mj-lt"/>
                <a:cs typeface="+mj-lt"/>
              </a:rPr>
              <a:t>Задачи:</a:t>
            </a:r>
            <a:endParaRPr lang="ru-RU">
              <a:latin typeface="Times New Roman"/>
            </a:endParaRPr>
          </a:p>
        </p:txBody>
      </p:sp>
      <p:pic>
        <p:nvPicPr>
          <p:cNvPr id="4" name="Рисунок 4" descr="Изображение выглядит как спутник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0AC7261-0209-BDB2-8184-17AA796048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36" b="27668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AC171CE-005C-0E70-5391-53E390082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763603" cy="290021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Разработать конструктивные решения оптимальной формы корпуса модуля роботизированной орбитальной теплицы (РОT) </a:t>
            </a: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Создание системы энергоснабжения и освещения модуля </a:t>
            </a:r>
            <a:endParaRPr lang="ru-RU" sz="1600"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Создание систем </a:t>
            </a:r>
            <a:r>
              <a:rPr lang="ru-RU" sz="1600" err="1">
                <a:latin typeface="Times New Roman"/>
                <a:ea typeface="+mn-lt"/>
                <a:cs typeface="+mn-lt"/>
              </a:rPr>
              <a:t>грунтоудержания</a:t>
            </a:r>
            <a:r>
              <a:rPr lang="ru-RU" sz="1600">
                <a:latin typeface="Times New Roman"/>
                <a:ea typeface="+mn-lt"/>
                <a:cs typeface="+mn-lt"/>
              </a:rPr>
              <a:t> и водоснабжения растений</a:t>
            </a:r>
            <a:endParaRPr lang="ru-RU" sz="160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Создание систем автоматизации ухода за биокомплексом с возможностью контролируемого изменения параметров </a:t>
            </a: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Создание системы оптической диагностики состояния растений и газового состава окружающей среды</a:t>
            </a:r>
            <a:endParaRPr lang="ru-RU" sz="1600">
              <a:latin typeface="Times New Roman"/>
              <a:cs typeface="Calibri" panose="020F0502020204030204"/>
            </a:endParaRP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Кроме того, растения нужно будет защитить от радиации и обеспечить внутри теплицы среду обитания, максимально приближенную к привычным земным условиям. </a:t>
            </a:r>
          </a:p>
        </p:txBody>
      </p:sp>
    </p:spTree>
    <p:extLst>
      <p:ext uri="{BB962C8B-B14F-4D97-AF65-F5344CB8AC3E}">
        <p14:creationId xmlns:p14="http://schemas.microsoft.com/office/powerpoint/2010/main" val="1148489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3EEED-7F7B-785B-CC02-248AAB47C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13216" cy="1349753"/>
          </a:xfrm>
        </p:spPr>
        <p:txBody>
          <a:bodyPr>
            <a:normAutofit/>
          </a:bodyPr>
          <a:lstStyle/>
          <a:p>
            <a:r>
              <a:rPr lang="ru-RU">
                <a:latin typeface="Times New Roman"/>
                <a:cs typeface="Calibri Light"/>
              </a:rPr>
              <a:t>Проблемы, с которыми мы столкнулись </a:t>
            </a:r>
            <a:endParaRPr lang="ru-RU">
              <a:latin typeface="Times New Roman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737002-AF7C-F0C2-BA22-196C38DA1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0577"/>
            <a:ext cx="5387502" cy="4496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Отсутствие силы тяжести. Из-за этого растение  не понимает, в какую сторону ему расти. Решение вопроса - искусственный свет, к которому тянутся стебли.</a:t>
            </a:r>
            <a:endParaRPr lang="ru-RU" sz="160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Невозможно поливать обитателей космического огорода, шарики воды разлетаются в разные стороны. Бортовые оранжереи оснащают системой дозированного полуавтоматического полива.</a:t>
            </a: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Космическая радиация, ведущая к мутации и повреждению ДНК. Теперь цветы высаживают в специальных боксах, защищенных от радиационного воздействия.</a:t>
            </a: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Отсутствие цветения у гороха, лука, листовой капусты. Проблема решена с помощью смены условий культивации.</a:t>
            </a:r>
          </a:p>
          <a:p>
            <a:pPr marL="0" indent="0">
              <a:buNone/>
            </a:pPr>
            <a:r>
              <a:rPr lang="ru-RU" sz="1600">
                <a:latin typeface="Times New Roman"/>
                <a:ea typeface="+mn-lt"/>
                <a:cs typeface="+mn-lt"/>
              </a:rPr>
              <a:t>Нарушение теплообмена, возникающее при плохой вентиляции замкнутого пространства. Выход - принудительное искусственное проветривание.</a:t>
            </a:r>
          </a:p>
        </p:txBody>
      </p:sp>
      <p:pic>
        <p:nvPicPr>
          <p:cNvPr id="4" name="Рисунок 4" descr="Изображение выглядит как на открытом воздухе, спутник&#10;&#10;Автоматически созданное описание">
            <a:extLst>
              <a:ext uri="{FF2B5EF4-FFF2-40B4-BE49-F238E27FC236}">
                <a16:creationId xmlns:a16="http://schemas.microsoft.com/office/drawing/2014/main" id="{50BB3717-D516-AF47-C07B-ECFB26B28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13" r="6590"/>
          <a:stretch/>
        </p:blipFill>
        <p:spPr>
          <a:xfrm>
            <a:off x="6640832" y="1266108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3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" name="Rectangle 10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F8661A-9D06-C734-25D1-475A69E1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200">
                <a:latin typeface="Times New Roman"/>
                <a:ea typeface="+mj-lt"/>
                <a:cs typeface="+mj-lt"/>
              </a:rPr>
              <a:t>Описание хода работы над проектом</a:t>
            </a:r>
            <a:endParaRPr lang="ru-RU" sz="4200">
              <a:latin typeface="Times New Roman"/>
            </a:endParaRPr>
          </a:p>
          <a:p>
            <a:endParaRPr lang="ru-RU" sz="4200">
              <a:latin typeface="Calibri"/>
              <a:cs typeface="Calibri"/>
            </a:endParaRPr>
          </a:p>
        </p:txBody>
      </p:sp>
      <p:sp>
        <p:nvSpPr>
          <p:cNvPr id="10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Объект 5">
            <a:extLst>
              <a:ext uri="{FF2B5EF4-FFF2-40B4-BE49-F238E27FC236}">
                <a16:creationId xmlns:a16="http://schemas.microsoft.com/office/drawing/2014/main" id="{522259AF-7B2D-3472-3F4C-40BD65023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611451" cy="372794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ru-RU" sz="1600" dirty="0">
                <a:latin typeface="Times New Roman"/>
                <a:cs typeface="Calibri"/>
              </a:rPr>
              <a:t>Продумали концепцию разработки теплицы за бортом.</a:t>
            </a:r>
          </a:p>
          <a:p>
            <a:r>
              <a:rPr lang="ru-RU" sz="1600">
                <a:latin typeface="Times New Roman"/>
                <a:cs typeface="Calibri"/>
              </a:rPr>
              <a:t>Смоделировали конструкцию корпуса теплицы в </a:t>
            </a:r>
            <a:r>
              <a:rPr lang="en-US" sz="1600">
                <a:latin typeface="Times New Roman"/>
                <a:cs typeface="Calibri"/>
              </a:rPr>
              <a:t>Blender. </a:t>
            </a:r>
            <a:endParaRPr lang="ru-RU" sz="1600">
              <a:latin typeface="Times New Roman"/>
              <a:cs typeface="Calibri"/>
            </a:endParaRPr>
          </a:p>
          <a:p>
            <a:r>
              <a:rPr lang="ru-RU" sz="1600" dirty="0">
                <a:latin typeface="Times New Roman"/>
                <a:cs typeface="Calibri"/>
              </a:rPr>
              <a:t>Разработали макет в </a:t>
            </a:r>
            <a:r>
              <a:rPr lang="ru-RU" sz="1600" dirty="0" err="1">
                <a:latin typeface="Times New Roman"/>
                <a:cs typeface="Calibri"/>
              </a:rPr>
              <a:t>CorelDRAW</a:t>
            </a:r>
            <a:r>
              <a:rPr lang="ru-RU" sz="1600" dirty="0">
                <a:latin typeface="Times New Roman"/>
                <a:cs typeface="Calibri"/>
              </a:rPr>
              <a:t>.</a:t>
            </a:r>
          </a:p>
          <a:p>
            <a:r>
              <a:rPr lang="ru-RU" sz="1600" dirty="0">
                <a:latin typeface="Times New Roman"/>
                <a:cs typeface="Calibri"/>
              </a:rPr>
              <a:t>Собрали прототип из материалов (фанера, оргстекло), вырезанных на фрезерном станке  </a:t>
            </a:r>
            <a:r>
              <a:rPr lang="ru-RU" sz="1600" dirty="0" err="1">
                <a:latin typeface="Times New Roman"/>
                <a:cs typeface="Calibri"/>
              </a:rPr>
              <a:t>Trotec</a:t>
            </a:r>
            <a:r>
              <a:rPr lang="ru-RU" sz="1600" dirty="0">
                <a:latin typeface="Times New Roman"/>
                <a:cs typeface="Calibri"/>
              </a:rPr>
              <a:t> </a:t>
            </a:r>
            <a:r>
              <a:rPr lang="ru-RU" sz="1600" dirty="0" err="1">
                <a:latin typeface="Times New Roman"/>
                <a:cs typeface="Calibri"/>
              </a:rPr>
              <a:t>Speedy</a:t>
            </a:r>
            <a:r>
              <a:rPr lang="ru-RU" sz="1600" dirty="0">
                <a:latin typeface="Times New Roman"/>
                <a:cs typeface="Calibri"/>
              </a:rPr>
              <a:t> 300, распечатанные на 3D принтере </a:t>
            </a:r>
            <a:r>
              <a:rPr lang="ru-RU" sz="1600" dirty="0" err="1">
                <a:latin typeface="Times New Roman"/>
                <a:cs typeface="Calibri"/>
              </a:rPr>
              <a:t>FlyingBear</a:t>
            </a:r>
            <a:r>
              <a:rPr lang="ru-RU" sz="1600" dirty="0">
                <a:latin typeface="Times New Roman"/>
                <a:cs typeface="Calibri"/>
              </a:rPr>
              <a:t> </a:t>
            </a:r>
            <a:r>
              <a:rPr lang="ru-RU" sz="1600" dirty="0" err="1">
                <a:latin typeface="Times New Roman"/>
                <a:cs typeface="Calibri"/>
              </a:rPr>
              <a:t>Ghost</a:t>
            </a:r>
            <a:r>
              <a:rPr lang="ru-RU" sz="1600" dirty="0">
                <a:latin typeface="Times New Roman"/>
                <a:cs typeface="Calibri"/>
              </a:rPr>
              <a:t> 5.</a:t>
            </a:r>
          </a:p>
          <a:p>
            <a:r>
              <a:rPr lang="ru-RU" sz="1600" dirty="0">
                <a:latin typeface="Times New Roman"/>
                <a:cs typeface="Calibri"/>
              </a:rPr>
              <a:t>Собрали макетную плату на базе ARDUINO, подключили и отладили датчики: влажности, температуры, влажности почвы, газа и т.д., для вентиляции сделали по бокам разрезы и прикрепили вентиляторы.</a:t>
            </a:r>
          </a:p>
          <a:p>
            <a:r>
              <a:rPr lang="ru-RU" sz="1600" dirty="0">
                <a:latin typeface="Times New Roman"/>
                <a:ea typeface="+mn-lt"/>
                <a:cs typeface="+mn-lt"/>
              </a:rPr>
              <a:t>Написали код на С++ отладили его </a:t>
            </a:r>
          </a:p>
          <a:p>
            <a:r>
              <a:rPr lang="ru-RU" sz="1600" dirty="0">
                <a:latin typeface="Times New Roman"/>
                <a:ea typeface="+mn-lt"/>
                <a:cs typeface="+mn-lt"/>
              </a:rPr>
              <a:t>Провели эксперименты летом и даже попробовали </a:t>
            </a:r>
            <a:r>
              <a:rPr lang="ru-RU" sz="1600">
                <a:latin typeface="Times New Roman"/>
                <a:ea typeface="+mn-lt"/>
                <a:cs typeface="+mn-lt"/>
              </a:rPr>
              <a:t>вырастить</a:t>
            </a:r>
            <a:r>
              <a:rPr lang="ru-RU" sz="1600" dirty="0">
                <a:latin typeface="Times New Roman"/>
                <a:ea typeface="+mn-lt"/>
                <a:cs typeface="+mn-lt"/>
              </a:rPr>
              <a:t> автономно растения </a:t>
            </a:r>
          </a:p>
        </p:txBody>
      </p:sp>
      <p:pic>
        <p:nvPicPr>
          <p:cNvPr id="4" name="Рисунок 4" descr="Видеотрансляция стыковки нового российского модуля «Наука» к МКС ...">
            <a:extLst>
              <a:ext uri="{FF2B5EF4-FFF2-40B4-BE49-F238E27FC236}">
                <a16:creationId xmlns:a16="http://schemas.microsoft.com/office/drawing/2014/main" id="{0FD0D6B0-9EE3-F0B2-1582-40DB9A6B0D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02" r="2633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6571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Пурпурный цвет, в помещении, фиолетовый, пол&#10;&#10;Автоматически созданное описание">
            <a:extLst>
              <a:ext uri="{FF2B5EF4-FFF2-40B4-BE49-F238E27FC236}">
                <a16:creationId xmlns:a16="http://schemas.microsoft.com/office/drawing/2014/main" id="{514DE9F6-5062-30FA-D58D-A906F44BA0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7" r="1" b="22964"/>
          <a:stretch/>
        </p:blipFill>
        <p:spPr>
          <a:xfrm>
            <a:off x="-2" y="10"/>
            <a:ext cx="7995504" cy="6857990"/>
          </a:xfrm>
          <a:prstGeom prst="rect">
            <a:avLst/>
          </a:prstGeom>
        </p:spPr>
      </p:pic>
      <p:pic>
        <p:nvPicPr>
          <p:cNvPr id="6" name="Рисунок 5" descr="Изображение выглядит как Фиолетовый, Пурпурный цвет, Цвет Majorelle blue, синий&#10;&#10;Автоматически созданное описание">
            <a:extLst>
              <a:ext uri="{FF2B5EF4-FFF2-40B4-BE49-F238E27FC236}">
                <a16:creationId xmlns:a16="http://schemas.microsoft.com/office/drawing/2014/main" id="{98A1B46C-8D6E-51F2-6E42-DE4D9C8DCE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95" r="3" b="40859"/>
          <a:stretch/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в помещении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0A84DD4F-7D94-8D42-E556-2836CB176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864" r="3" b="27606"/>
          <a:stretch/>
        </p:blipFill>
        <p:spPr>
          <a:xfrm>
            <a:off x="8188029" y="2400472"/>
            <a:ext cx="4003969" cy="2057046"/>
          </a:xfrm>
          <a:prstGeom prst="rect">
            <a:avLst/>
          </a:prstGeom>
        </p:spPr>
      </p:pic>
      <p:pic>
        <p:nvPicPr>
          <p:cNvPr id="4" name="Рисунок 3" descr="Изображение выглядит как Пурпурный цвет, Фиолетовый, аквариум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37BC77C-FF77-D945-D4B0-E906894F22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160" r="3" b="41094"/>
          <a:stretch/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840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10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Теплица за бортом </vt:lpstr>
      <vt:lpstr>Разработка теплицы за бортом для МКС</vt:lpstr>
      <vt:lpstr>Проблема</vt:lpstr>
      <vt:lpstr>Актуальность </vt:lpstr>
      <vt:lpstr>Цель проекта: </vt:lpstr>
      <vt:lpstr>Задачи:</vt:lpstr>
      <vt:lpstr>Проблемы, с которыми мы столкнулись </vt:lpstr>
      <vt:lpstr>Описание хода работы над проектом </vt:lpstr>
      <vt:lpstr>Презентация PowerPoint</vt:lpstr>
      <vt:lpstr>  Вывод: Получили готовый прототип космической теплицы, которая смогла бы функционировать в условиях открытого космоса как дополнительный модуль МКС.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revision>31</cp:revision>
  <dcterms:created xsi:type="dcterms:W3CDTF">2023-02-11T18:35:35Z</dcterms:created>
  <dcterms:modified xsi:type="dcterms:W3CDTF">2023-09-09T09:22:06Z</dcterms:modified>
</cp:coreProperties>
</file>