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AE5ADB-1070-4C3E-B188-052C1845C4AD}">
  <a:tblStyle styleId="{9DAE5ADB-1070-4C3E-B188-052C1845C4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5.xml"/><Relationship Id="rId22" Type="http://schemas.openxmlformats.org/officeDocument/2006/relationships/font" Target="fonts/OpenSans-italic.fntdata"/><Relationship Id="rId10" Type="http://schemas.openxmlformats.org/officeDocument/2006/relationships/slide" Target="slides/slide4.xml"/><Relationship Id="rId21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Nuni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Nuni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d08f29f58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d08f29f58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d08f29f58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7d08f29f58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d08f29f58_0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d08f29f58_0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d08f29f58_0_10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7d08f29f58_0_10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d08f29f58_0_1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d08f29f58_0_1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7d08f29f58_0_1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7d08f29f58_0_1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cc8beda7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7cc8beda7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cfb892f3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cfb892f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4.pn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6.jpg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Экзоскелеты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кому они нужны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5328450" y="4303875"/>
            <a:ext cx="36123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Презентация выполнена Негуляевым Дмитрием(9А) и Лучиным Александром(9А)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201100" y="200075"/>
            <a:ext cx="87462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экзоскелет?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201100" y="863375"/>
            <a:ext cx="87462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Экзоскелет: Экзо - внешний  Экзоскелет - внешний скелет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Это костюм, одевающийся на человека, но не для красоты, а для увеличения физических способностей или для медицинских целей.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 rotWithShape="1">
          <a:blip r:embed="rId3">
            <a:alphaModFix/>
          </a:blip>
          <a:srcRect b="1584" l="0" r="0" t="0"/>
          <a:stretch/>
        </p:blipFill>
        <p:spPr>
          <a:xfrm>
            <a:off x="1932013" y="2161475"/>
            <a:ext cx="4087173" cy="268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1123" y="2161475"/>
            <a:ext cx="2477978" cy="26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 rotWithShape="1">
          <a:blip r:embed="rId5">
            <a:alphaModFix/>
          </a:blip>
          <a:srcRect b="5095" l="31059" r="23129" t="9404"/>
          <a:stretch/>
        </p:blipFill>
        <p:spPr>
          <a:xfrm>
            <a:off x="548950" y="2046350"/>
            <a:ext cx="1181125" cy="2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type="title"/>
          </p:nvPr>
        </p:nvSpPr>
        <p:spPr>
          <a:xfrm>
            <a:off x="219300" y="204175"/>
            <a:ext cx="87144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Какие бывают экзоскелеты?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3342450" y="707400"/>
            <a:ext cx="24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ЭКЗОСКЕЛЕТЫ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978100" y="1951083"/>
            <a:ext cx="152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Open Sans"/>
                <a:ea typeface="Open Sans"/>
                <a:cs typeface="Open Sans"/>
                <a:sym typeface="Open Sans"/>
              </a:rPr>
              <a:t>АКТИВНЫЕ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6440350" y="1951083"/>
            <a:ext cx="167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Open Sans"/>
                <a:ea typeface="Open Sans"/>
                <a:cs typeface="Open Sans"/>
                <a:sym typeface="Open Sans"/>
              </a:rPr>
              <a:t>ПАССИВНЫЕ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6044775" y="2369075"/>
            <a:ext cx="299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Экзоскелеты работающие только при помощи простых механизмов (рычагов, блоков, газлифтов и пружин)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367000" y="2369075"/>
            <a:ext cx="2888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Экзоскелеты работающие при помощи сложных устройств (пневматика, двигатели и платы управления)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3531400" y="1951075"/>
            <a:ext cx="216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Open Sans"/>
                <a:ea typeface="Open Sans"/>
                <a:cs typeface="Open Sans"/>
                <a:sym typeface="Open Sans"/>
              </a:rPr>
              <a:t>ПОЛУАКТИВНЫЕ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3206262" y="2369075"/>
            <a:ext cx="2814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Экзоскелеты смешанного типа (активные экзоскелеты, разгруженные простыми механизмами)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2" name="Google Shape;152;p15"/>
          <p:cNvGraphicFramePr/>
          <p:nvPr/>
        </p:nvGraphicFramePr>
        <p:xfrm>
          <a:off x="6044763" y="351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{9DAE5ADB-1070-4C3E-B188-052C1845C4AD}</a:tableStyleId>
              </a:tblPr>
              <a:tblGrid>
                <a:gridCol w="1477700"/>
                <a:gridCol w="1436500"/>
              </a:tblGrid>
              <a:tr h="23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1.Не требуют топлива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2.Надёжность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3.Простота разработки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1.Худшая управляемость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2.Меньшая мощность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3" name="Google Shape;153;p15"/>
          <p:cNvGraphicFramePr/>
          <p:nvPr/>
        </p:nvGraphicFramePr>
        <p:xfrm>
          <a:off x="3156675" y="351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{9DAE5ADB-1070-4C3E-B188-052C1845C4AD}</a:tableStyleId>
              </a:tblPr>
              <a:tblGrid>
                <a:gridCol w="1493950"/>
                <a:gridCol w="1370225"/>
              </a:tblGrid>
              <a:tr h="371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1.Меньшая стоимость и потребление топлива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по сравнению с активными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1.Дороговизна по сравнению с пассивными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2.Сложность балансировки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4" name="Google Shape;154;p15"/>
          <p:cNvGraphicFramePr/>
          <p:nvPr/>
        </p:nvGraphicFramePr>
        <p:xfrm>
          <a:off x="219300" y="351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{9DAE5ADB-1070-4C3E-B188-052C1845C4AD}</a:tableStyleId>
              </a:tblPr>
              <a:tblGrid>
                <a:gridCol w="1391600"/>
                <a:gridCol w="1522600"/>
              </a:tblGrid>
              <a:tr h="369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1.Максимально точное управление (Лучше позиционирование)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1.Потребление какого-либо топлива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2.Дороговизна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5" name="Google Shape;15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97525" y="24150"/>
            <a:ext cx="1964650" cy="27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6181825" y="24150"/>
            <a:ext cx="1964650" cy="27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4">
            <a:alphaModFix/>
          </a:blip>
          <a:srcRect b="15279" l="10152" r="45704" t="52045"/>
          <a:stretch/>
        </p:blipFill>
        <p:spPr>
          <a:xfrm rot="-5400000">
            <a:off x="4235850" y="1332375"/>
            <a:ext cx="755400" cy="4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title"/>
          </p:nvPr>
        </p:nvSpPr>
        <p:spPr>
          <a:xfrm>
            <a:off x="276650" y="206950"/>
            <a:ext cx="7505700" cy="6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 что делаем мы?</a:t>
            </a:r>
            <a:endParaRPr/>
          </a:p>
        </p:txBody>
      </p:sp>
      <p:sp>
        <p:nvSpPr>
          <p:cNvPr id="163" name="Google Shape;163;p16"/>
          <p:cNvSpPr txBox="1"/>
          <p:nvPr>
            <p:ph idx="1" type="body"/>
          </p:nvPr>
        </p:nvSpPr>
        <p:spPr>
          <a:xfrm>
            <a:off x="276650" y="845650"/>
            <a:ext cx="8670600" cy="3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Мы создаём</a:t>
            </a:r>
            <a:r>
              <a:rPr lang="ru" sz="1800"/>
              <a:t> экзоскелет</a:t>
            </a:r>
            <a:r>
              <a:rPr lang="ru" sz="1800"/>
              <a:t> рук</a:t>
            </a:r>
            <a:r>
              <a:rPr lang="ru" sz="1800"/>
              <a:t>и на платформе Arduino, который должен стать человеку помощником. 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Он состоит из 3 отдельных частей, о которых пойдёт далее.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Наш экзоскелет является полностью активным.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highlight>
                  <a:schemeClr val="dk1"/>
                </a:highlight>
              </a:rPr>
              <a:t>Для разработки и создания всех деталей были применены ряд технических решений, начиная от 3D печати заканчивая токарной обработкой и сваркой несущей части манипулятора.</a:t>
            </a:r>
            <a:endParaRPr sz="1800">
              <a:solidFill>
                <a:srgbClr val="000000"/>
              </a:solidFill>
              <a:highlight>
                <a:schemeClr val="dk1"/>
              </a:highlight>
            </a:endParaRPr>
          </a:p>
        </p:txBody>
      </p:sp>
      <p:pic>
        <p:nvPicPr>
          <p:cNvPr id="164" name="Google Shape;164;p16"/>
          <p:cNvPicPr preferRelativeResize="0"/>
          <p:nvPr/>
        </p:nvPicPr>
        <p:blipFill rotWithShape="1">
          <a:blip r:embed="rId3">
            <a:alphaModFix/>
          </a:blip>
          <a:srcRect b="40893" l="5990" r="11042" t="7039"/>
          <a:stretch/>
        </p:blipFill>
        <p:spPr>
          <a:xfrm>
            <a:off x="439050" y="3582825"/>
            <a:ext cx="3117624" cy="13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 rotWithShape="1">
          <a:blip r:embed="rId4">
            <a:alphaModFix/>
          </a:blip>
          <a:srcRect b="16778" l="13841" r="32154" t="3515"/>
          <a:stretch/>
        </p:blipFill>
        <p:spPr>
          <a:xfrm rot="5400000">
            <a:off x="4764674" y="2714688"/>
            <a:ext cx="1354126" cy="29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5">
            <a:alphaModFix/>
          </a:blip>
          <a:srcRect b="11123" l="28712" r="28064" t="8908"/>
          <a:stretch/>
        </p:blipFill>
        <p:spPr>
          <a:xfrm>
            <a:off x="7326800" y="3230225"/>
            <a:ext cx="1342950" cy="1658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type="title"/>
          </p:nvPr>
        </p:nvSpPr>
        <p:spPr>
          <a:xfrm>
            <a:off x="448325" y="193225"/>
            <a:ext cx="75057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1.1 Электроника</a:t>
            </a:r>
            <a:endParaRPr/>
          </a:p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606250" y="829225"/>
            <a:ext cx="8334300" cy="9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/>
              <a:t>Электроника реализована в основном в двух частях, это - манипулятор и управление локтём. </a:t>
            </a:r>
            <a:endParaRPr sz="1800"/>
          </a:p>
        </p:txBody>
      </p:sp>
      <p:sp>
        <p:nvSpPr>
          <p:cNvPr id="173" name="Google Shape;173;p17"/>
          <p:cNvSpPr txBox="1"/>
          <p:nvPr/>
        </p:nvSpPr>
        <p:spPr>
          <a:xfrm>
            <a:off x="606250" y="1770025"/>
            <a:ext cx="42141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Разберём их на составляющие: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</a:pPr>
            <a:r>
              <a:rPr lang="ru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Управление локтём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 нём реализовано управление соленоидными клапанами с помощью сборки силовых ключей на платформе Arduino.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3088" y="1275477"/>
            <a:ext cx="2457226" cy="164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075" y="3033203"/>
            <a:ext cx="2695956" cy="179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 rotWithShape="1">
          <a:blip r:embed="rId5">
            <a:alphaModFix/>
          </a:blip>
          <a:srcRect b="10588" l="30144" r="26724" t="8642"/>
          <a:stretch/>
        </p:blipFill>
        <p:spPr>
          <a:xfrm>
            <a:off x="4513573" y="1275475"/>
            <a:ext cx="1312118" cy="164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/>
          <p:nvPr>
            <p:ph type="title"/>
          </p:nvPr>
        </p:nvSpPr>
        <p:spPr>
          <a:xfrm>
            <a:off x="386500" y="213825"/>
            <a:ext cx="75057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1.2 Электроника</a:t>
            </a:r>
            <a:endParaRPr/>
          </a:p>
        </p:txBody>
      </p:sp>
      <p:sp>
        <p:nvSpPr>
          <p:cNvPr id="182" name="Google Shape;182;p18"/>
          <p:cNvSpPr txBox="1"/>
          <p:nvPr>
            <p:ph idx="1" type="body"/>
          </p:nvPr>
        </p:nvSpPr>
        <p:spPr>
          <a:xfrm>
            <a:off x="528325" y="884025"/>
            <a:ext cx="4738500" cy="36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 2. Манипулятор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В нём реализовано управление пальцев за счёт работы сервоприводов.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Сервомоторы приводятся в движение при помощи платы Arduino.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/>
              <a:t>Всё распаяно на </a:t>
            </a:r>
            <a:r>
              <a:rPr lang="ru" sz="1800"/>
              <a:t>распределительной</a:t>
            </a:r>
            <a:r>
              <a:rPr lang="ru" sz="1800"/>
              <a:t> плате для увеличения компактности, </a:t>
            </a:r>
            <a:r>
              <a:rPr lang="ru" sz="1800"/>
              <a:t>включающая</a:t>
            </a:r>
            <a:r>
              <a:rPr lang="ru" sz="1800"/>
              <a:t> в себя питание (несколько понижающих </a:t>
            </a:r>
            <a:r>
              <a:rPr lang="ru" sz="1800"/>
              <a:t>преобразователей</a:t>
            </a:r>
            <a:r>
              <a:rPr lang="ru" sz="1800"/>
              <a:t> DC-DC).</a:t>
            </a:r>
            <a:endParaRPr sz="1800"/>
          </a:p>
        </p:txBody>
      </p:sp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 b="11205" l="6259" r="24803" t="0"/>
          <a:stretch/>
        </p:blipFill>
        <p:spPr>
          <a:xfrm rot="5400000">
            <a:off x="5952574" y="-385575"/>
            <a:ext cx="1933676" cy="373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 b="32745" l="27322" r="31385" t="24932"/>
          <a:stretch/>
        </p:blipFill>
        <p:spPr>
          <a:xfrm>
            <a:off x="5504232" y="2725700"/>
            <a:ext cx="2830356" cy="193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359050" y="200075"/>
            <a:ext cx="7505700" cy="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2.1 Кинематика</a:t>
            </a:r>
            <a:endParaRPr/>
          </a:p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482675" y="904775"/>
            <a:ext cx="3753900" cy="40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Основная</a:t>
            </a:r>
            <a:r>
              <a:rPr lang="ru" sz="1800"/>
              <a:t> часть кинематики - это локтевой сустав.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Осуществляется её движение с помощью пневматических мышц.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Работают они за счёт </a:t>
            </a:r>
            <a:r>
              <a:rPr lang="ru" sz="1800"/>
              <a:t>поступающего</a:t>
            </a:r>
            <a:r>
              <a:rPr lang="ru" sz="1800"/>
              <a:t> в них воздуха, </a:t>
            </a:r>
            <a:r>
              <a:rPr lang="ru" sz="1800"/>
              <a:t>регулируемого</a:t>
            </a:r>
            <a:r>
              <a:rPr lang="ru" sz="1800"/>
              <a:t> клапанами.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/>
              <a:t>Давление в системе обеспечивается с помощью редуктора и равно 3.5 атмосферам.</a:t>
            </a:r>
            <a:endParaRPr sz="1800"/>
          </a:p>
        </p:txBody>
      </p:sp>
      <p:pic>
        <p:nvPicPr>
          <p:cNvPr id="191" name="Google Shape;1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900" y="498800"/>
            <a:ext cx="3667500" cy="222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/>
          <p:cNvPicPr preferRelativeResize="0"/>
          <p:nvPr/>
        </p:nvPicPr>
        <p:blipFill rotWithShape="1">
          <a:blip r:embed="rId4">
            <a:alphaModFix/>
          </a:blip>
          <a:srcRect b="42072" l="0" r="0" t="0"/>
          <a:stretch/>
        </p:blipFill>
        <p:spPr>
          <a:xfrm>
            <a:off x="4301150" y="2937300"/>
            <a:ext cx="4351252" cy="168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type="title"/>
          </p:nvPr>
        </p:nvSpPr>
        <p:spPr>
          <a:xfrm>
            <a:off x="386500" y="213825"/>
            <a:ext cx="75057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2.2 Кинематика</a:t>
            </a:r>
            <a:endParaRPr/>
          </a:p>
        </p:txBody>
      </p:sp>
      <p:sp>
        <p:nvSpPr>
          <p:cNvPr id="198" name="Google Shape;198;p20"/>
          <p:cNvSpPr txBox="1"/>
          <p:nvPr>
            <p:ph idx="1" type="body"/>
          </p:nvPr>
        </p:nvSpPr>
        <p:spPr>
          <a:xfrm>
            <a:off x="434575" y="911625"/>
            <a:ext cx="4255200" cy="40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Вторичная часть кинематики -</a:t>
            </a:r>
            <a:r>
              <a:rPr lang="ru"/>
              <a:t> </a:t>
            </a:r>
            <a:r>
              <a:rPr lang="ru" sz="1800"/>
              <a:t>это манипулятор.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Осуществляется её движение с помощью сервоприводов, которые в свою очередь прокручивают тросик и соответственно сгибают/ разгибают пальцы.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/>
              <a:t>Чтобы трос не слетел со шкива когда тросик не натянут, для этого как раз и используются натяжители</a:t>
            </a:r>
            <a:endParaRPr sz="1800"/>
          </a:p>
        </p:txBody>
      </p:sp>
      <p:pic>
        <p:nvPicPr>
          <p:cNvPr id="199" name="Google Shape;199;p20"/>
          <p:cNvPicPr preferRelativeResize="0"/>
          <p:nvPr/>
        </p:nvPicPr>
        <p:blipFill rotWithShape="1">
          <a:blip r:embed="rId3">
            <a:alphaModFix/>
          </a:blip>
          <a:srcRect b="9600" l="13544" r="34320" t="0"/>
          <a:stretch/>
        </p:blipFill>
        <p:spPr>
          <a:xfrm rot="5400000">
            <a:off x="6021924" y="-674725"/>
            <a:ext cx="1366576" cy="355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4">
            <a:alphaModFix/>
          </a:blip>
          <a:srcRect b="9168" l="12852" r="15983" t="3426"/>
          <a:stretch/>
        </p:blipFill>
        <p:spPr>
          <a:xfrm>
            <a:off x="4930150" y="1926506"/>
            <a:ext cx="3550126" cy="2906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>
            <p:ph type="title"/>
          </p:nvPr>
        </p:nvSpPr>
        <p:spPr>
          <a:xfrm>
            <a:off x="359050" y="193225"/>
            <a:ext cx="45231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Система регулировок</a:t>
            </a:r>
            <a:endParaRPr/>
          </a:p>
        </p:txBody>
      </p:sp>
      <p:sp>
        <p:nvSpPr>
          <p:cNvPr id="206" name="Google Shape;206;p21"/>
          <p:cNvSpPr txBox="1"/>
          <p:nvPr>
            <p:ph idx="1" type="body"/>
          </p:nvPr>
        </p:nvSpPr>
        <p:spPr>
          <a:xfrm>
            <a:off x="297250" y="911425"/>
            <a:ext cx="3287100" cy="4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Для настройки под размеры человека в нашем  костюме существует ряд регулировок.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Таких как:</a:t>
            </a:r>
            <a:endParaRPr sz="18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1800"/>
              <a:t>Корректировка</a:t>
            </a:r>
            <a:r>
              <a:rPr lang="ru" sz="1800"/>
              <a:t> по </a:t>
            </a:r>
            <a:r>
              <a:rPr lang="ru" sz="1800"/>
              <a:t>длине осуществляется при помощи штифтов</a:t>
            </a:r>
            <a:r>
              <a:rPr lang="ru" sz="1800"/>
              <a:t>.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1800"/>
              <a:t>Подстройка датчиков под размер руки за счёт </a:t>
            </a:r>
            <a:r>
              <a:rPr lang="ru" sz="1800"/>
              <a:t>передвижения настраиваемой конструкции затягивающаяся “барашками”</a:t>
            </a:r>
            <a:r>
              <a:rPr lang="ru" sz="1800"/>
              <a:t>.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1800"/>
              <a:t>Настройка толщины руки.</a:t>
            </a:r>
            <a:endParaRPr sz="1800"/>
          </a:p>
        </p:txBody>
      </p:sp>
      <p:pic>
        <p:nvPicPr>
          <p:cNvPr id="207" name="Google Shape;2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602" y="2685300"/>
            <a:ext cx="3083249" cy="20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4">
            <a:alphaModFix/>
          </a:blip>
          <a:srcRect b="26567" l="0" r="22408" t="0"/>
          <a:stretch/>
        </p:blipFill>
        <p:spPr>
          <a:xfrm>
            <a:off x="6202303" y="822150"/>
            <a:ext cx="2628424" cy="166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5">
            <a:alphaModFix/>
          </a:blip>
          <a:srcRect b="23265" l="17980" r="22931" t="21061"/>
          <a:stretch/>
        </p:blipFill>
        <p:spPr>
          <a:xfrm>
            <a:off x="3402300" y="822150"/>
            <a:ext cx="2643773" cy="16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