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74" r:id="rId7"/>
    <p:sldId id="261" r:id="rId8"/>
    <p:sldId id="275" r:id="rId9"/>
    <p:sldId id="277" r:id="rId10"/>
    <p:sldId id="276" r:id="rId11"/>
    <p:sldId id="267" r:id="rId12"/>
    <p:sldId id="278" r:id="rId13"/>
    <p:sldId id="263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241"/>
    <a:srgbClr val="077E27"/>
    <a:srgbClr val="DE2625"/>
    <a:srgbClr val="D61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>
        <p:scale>
          <a:sx n="64" d="100"/>
          <a:sy n="64" d="100"/>
        </p:scale>
        <p:origin x="966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C727-AB06-4307-AF7F-D7900F0AAABF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BD1D-F282-466A-81E8-0D7B09944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9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C727-AB06-4307-AF7F-D7900F0AAABF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BD1D-F282-466A-81E8-0D7B09944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9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C727-AB06-4307-AF7F-D7900F0AAABF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BD1D-F282-466A-81E8-0D7B09944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6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C727-AB06-4307-AF7F-D7900F0AAABF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BD1D-F282-466A-81E8-0D7B09944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13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C727-AB06-4307-AF7F-D7900F0AAABF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BD1D-F282-466A-81E8-0D7B09944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6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C727-AB06-4307-AF7F-D7900F0AAABF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BD1D-F282-466A-81E8-0D7B09944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6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C727-AB06-4307-AF7F-D7900F0AAABF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BD1D-F282-466A-81E8-0D7B09944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6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C727-AB06-4307-AF7F-D7900F0AAABF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BD1D-F282-466A-81E8-0D7B09944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C727-AB06-4307-AF7F-D7900F0AAABF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BD1D-F282-466A-81E8-0D7B09944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6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C727-AB06-4307-AF7F-D7900F0AAABF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BD1D-F282-466A-81E8-0D7B09944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97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C727-AB06-4307-AF7F-D7900F0AAABF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BD1D-F282-466A-81E8-0D7B09944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8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2C727-AB06-4307-AF7F-D7900F0AAABF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BD1D-F282-466A-81E8-0D7B09944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55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jp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14.jpg"/><Relationship Id="rId4" Type="http://schemas.openxmlformats.org/officeDocument/2006/relationships/image" Target="../media/image9.jp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6"/>
          <a:stretch/>
        </p:blipFill>
        <p:spPr>
          <a:xfrm>
            <a:off x="0" y="0"/>
            <a:ext cx="12192000" cy="6896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375" y="895351"/>
            <a:ext cx="11525250" cy="1068387"/>
          </a:xfrm>
        </p:spPr>
        <p:txBody>
          <a:bodyPr>
            <a:noAutofit/>
          </a:bodyPr>
          <a:lstStyle/>
          <a:p>
            <a:r>
              <a:rPr lang="ru-RU" sz="2800" dirty="0"/>
              <a:t>Муниципальное бюджетное учреждение дополнительного образования</a:t>
            </a:r>
            <a:br>
              <a:rPr lang="ru-RU" sz="2800" dirty="0"/>
            </a:br>
            <a:r>
              <a:rPr lang="ru-RU" sz="2800" dirty="0"/>
              <a:t>«Станция юных техников»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1" y="4173538"/>
            <a:ext cx="5000624" cy="249396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Выполнил:</a:t>
            </a:r>
          </a:p>
          <a:p>
            <a:pPr algn="l"/>
            <a:r>
              <a:rPr lang="ru-RU" dirty="0" err="1" smtClean="0"/>
              <a:t>Овчинникова</a:t>
            </a:r>
            <a:r>
              <a:rPr lang="ru-RU" dirty="0" smtClean="0"/>
              <a:t> </a:t>
            </a:r>
            <a:r>
              <a:rPr lang="ru-RU" dirty="0" err="1" smtClean="0"/>
              <a:t>Есения</a:t>
            </a:r>
            <a:r>
              <a:rPr lang="ru-RU" dirty="0" smtClean="0"/>
              <a:t> </a:t>
            </a:r>
          </a:p>
          <a:p>
            <a:pPr algn="l"/>
            <a:r>
              <a:rPr lang="ru-RU" dirty="0" smtClean="0"/>
              <a:t>Руководитель</a:t>
            </a:r>
            <a:r>
              <a:rPr lang="ru-RU" dirty="0"/>
              <a:t>:</a:t>
            </a:r>
          </a:p>
          <a:p>
            <a:pPr algn="l"/>
            <a:r>
              <a:rPr lang="ru-RU" dirty="0" err="1"/>
              <a:t>Смольникова</a:t>
            </a:r>
            <a:r>
              <a:rPr lang="ru-RU" dirty="0"/>
              <a:t> Ирина Александровна,</a:t>
            </a:r>
          </a:p>
          <a:p>
            <a:pPr algn="l"/>
            <a:r>
              <a:rPr lang="ru-RU" dirty="0"/>
              <a:t>педагог дополнительного образования.</a:t>
            </a:r>
          </a:p>
          <a:p>
            <a:pPr algn="l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73456" y="3032551"/>
            <a:ext cx="8045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Автоматизация на складе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579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6"/>
          <a:stretch/>
        </p:blipFill>
        <p:spPr>
          <a:xfrm>
            <a:off x="0" y="-52387"/>
            <a:ext cx="12192000" cy="68961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7970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4400" dirty="0">
                <a:latin typeface="+mj-lt"/>
                <a:ea typeface="+mj-ea"/>
                <a:cs typeface="+mj-cs"/>
              </a:rPr>
              <a:t>Конвейер</a:t>
            </a:r>
            <a:r>
              <a:rPr lang="ru-RU" sz="4400" dirty="0">
                <a:latin typeface="+mj-lt"/>
                <a:ea typeface="+mj-ea"/>
                <a:cs typeface="+mj-cs"/>
              </a:rPr>
              <a:t> 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t="20694" r="12636" b="23329"/>
          <a:stretch/>
        </p:blipFill>
        <p:spPr>
          <a:xfrm>
            <a:off x="3914931" y="1409075"/>
            <a:ext cx="4362137" cy="4362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1042" y="1174552"/>
            <a:ext cx="2946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Микроконтроллер на котором установлена программа и аккумулятор для работы всех моторов и датчиков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014084" y="3703538"/>
            <a:ext cx="282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Два больших мотора для движения погрузчика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9501" y="3217566"/>
            <a:ext cx="2901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Большой мотор для подъема захвата, закреплена понижающая зубчатая передача, которая увеличивает силу.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99501" y="1174552"/>
            <a:ext cx="347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Средний мотор отвечает за работу захвата, с помощью зубчатой передачи с паразитными зубчатыми колесами</a:t>
            </a:r>
            <a:endParaRPr lang="ru-RU" dirty="0"/>
          </a:p>
        </p:txBody>
      </p:sp>
      <p:cxnSp>
        <p:nvCxnSpPr>
          <p:cNvPr id="16" name="Соединительная линия уступом 15"/>
          <p:cNvCxnSpPr/>
          <p:nvPr/>
        </p:nvCxnSpPr>
        <p:spPr>
          <a:xfrm rot="10800000" flipV="1">
            <a:off x="7111902" y="978952"/>
            <a:ext cx="2871758" cy="2029042"/>
          </a:xfrm>
          <a:prstGeom prst="bentConnector3">
            <a:avLst>
              <a:gd name="adj1" fmla="val 100111"/>
            </a:avLst>
          </a:prstGeom>
          <a:ln w="76200">
            <a:solidFill>
              <a:srgbClr val="03A2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10800000" flipV="1">
            <a:off x="7341967" y="4478267"/>
            <a:ext cx="2851345" cy="583467"/>
          </a:xfrm>
          <a:prstGeom prst="bentConnector3">
            <a:avLst>
              <a:gd name="adj1" fmla="val -2047"/>
            </a:avLst>
          </a:prstGeom>
          <a:ln w="76200">
            <a:solidFill>
              <a:srgbClr val="03A2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>
            <a:off x="1303307" y="1077647"/>
            <a:ext cx="3553506" cy="2043014"/>
          </a:xfrm>
          <a:prstGeom prst="bentConnector3">
            <a:avLst>
              <a:gd name="adj1" fmla="val 99777"/>
            </a:avLst>
          </a:prstGeom>
          <a:ln w="76200">
            <a:solidFill>
              <a:srgbClr val="03A2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flipV="1">
            <a:off x="1467269" y="3207890"/>
            <a:ext cx="4445312" cy="1658109"/>
          </a:xfrm>
          <a:prstGeom prst="bentConnector3">
            <a:avLst>
              <a:gd name="adj1" fmla="val 100245"/>
            </a:avLst>
          </a:prstGeom>
          <a:ln w="76200">
            <a:solidFill>
              <a:srgbClr val="03A2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1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6"/>
          <a:stretch/>
        </p:blipFill>
        <p:spPr>
          <a:xfrm>
            <a:off x="0" y="-38100"/>
            <a:ext cx="12192000" cy="68961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Программа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0650" y="1646238"/>
            <a:ext cx="101917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Все программы написаны </a:t>
            </a:r>
            <a:r>
              <a:rPr lang="ru-RU" sz="2800" dirty="0"/>
              <a:t>на </a:t>
            </a:r>
            <a:r>
              <a:rPr lang="ru-RU" sz="2800" dirty="0"/>
              <a:t>EV3 </a:t>
            </a:r>
            <a:r>
              <a:rPr lang="ru-RU" sz="2800" dirty="0" err="1"/>
              <a:t>Classroom</a:t>
            </a:r>
            <a:r>
              <a:rPr lang="ru-RU" sz="2800" dirty="0"/>
              <a:t> LEGO® </a:t>
            </a:r>
            <a:r>
              <a:rPr lang="ru-RU" sz="2800" dirty="0" err="1"/>
              <a:t>Education</a:t>
            </a:r>
            <a:r>
              <a:rPr lang="ru-RU" sz="2800" dirty="0"/>
              <a:t> </a:t>
            </a:r>
            <a:r>
              <a:rPr lang="ru-RU" sz="2800" dirty="0" smtClean="0"/>
              <a:t>.</a:t>
            </a:r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4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302" y="2227434"/>
            <a:ext cx="4260252" cy="4497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934" y="2227434"/>
            <a:ext cx="4881341" cy="449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94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6"/>
          <a:stretch/>
        </p:blipFill>
        <p:spPr>
          <a:xfrm>
            <a:off x="0" y="-52387"/>
            <a:ext cx="12192000" cy="68961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Выводы и практические рекомендации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0650" y="1646238"/>
            <a:ext cx="1019175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	</a:t>
            </a:r>
            <a:r>
              <a:rPr lang="ru-RU" sz="2800" dirty="0" smtClean="0"/>
              <a:t>Автоматизация </a:t>
            </a:r>
            <a:r>
              <a:rPr lang="ru-RU" sz="2800" dirty="0"/>
              <a:t>процессов на складе с помощью погрузчика и конвейерной ленты является эффективным решением, которое позволяет существенно повысить эффективность работы и снизить затраты. Основные преимущества автоматизации процессов на складе с помощью погрузчика и конвейерной ленты</a:t>
            </a:r>
            <a:r>
              <a:rPr lang="ru-RU" sz="2800" dirty="0" smtClean="0"/>
              <a:t>:</a:t>
            </a:r>
            <a:endParaRPr lang="en-US" sz="2800" dirty="0" smtClean="0"/>
          </a:p>
          <a:p>
            <a:pPr algn="just"/>
            <a:endParaRPr lang="ru-RU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/>
              <a:t>Увеличение скорости и производительности работы.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/>
              <a:t>Снижение риска ошибок.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/>
              <a:t>Оптимизация использования пространства.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dirty="0"/>
              <a:t>Сокращение затрат на трудовые ресурсы. </a:t>
            </a:r>
          </a:p>
          <a:p>
            <a:pPr algn="just"/>
            <a:endParaRPr lang="ru-RU" sz="24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2746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6"/>
          <a:stretch/>
        </p:blipFill>
        <p:spPr>
          <a:xfrm>
            <a:off x="0" y="-52387"/>
            <a:ext cx="12192000" cy="6896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3251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ru-RU" sz="3200" dirty="0" smtClean="0"/>
              <a:t>В </a:t>
            </a:r>
            <a:r>
              <a:rPr lang="ru-RU" sz="3200" dirty="0"/>
              <a:t>ходе реализации проекта нами были изучены примеры </a:t>
            </a:r>
            <a:r>
              <a:rPr lang="ru-RU" sz="3200" dirty="0" smtClean="0"/>
              <a:t>автоматизации складов в </a:t>
            </a:r>
            <a:r>
              <a:rPr lang="ru-RU" sz="3200" dirty="0"/>
              <a:t>других странах, </a:t>
            </a:r>
            <a:r>
              <a:rPr lang="ru-RU" sz="3200" dirty="0" smtClean="0"/>
              <a:t>сконструированы устройства для автоматизации работы склада, </a:t>
            </a:r>
            <a:r>
              <a:rPr lang="ru-RU" sz="3200" dirty="0"/>
              <a:t>собрана программа для управления и проведены испытания.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829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6"/>
          <a:stretch/>
        </p:blipFill>
        <p:spPr>
          <a:xfrm>
            <a:off x="0" y="-52387"/>
            <a:ext cx="12192000" cy="68961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внимание.</a:t>
            </a:r>
            <a:endParaRPr lang="ru-RU" sz="5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2" name="Picture 4" descr="https://citrucks.com/mt-content/uploads/2020/10/used-forklift-worth-the-mone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000" y1="37481" x2="88400" y2="82459"/>
                        <a14:foregroundMark x1="85400" y1="38681" x2="69400" y2="82759"/>
                        <a14:foregroundMark x1="69400" y1="82759" x2="69400" y2="82759"/>
                        <a14:foregroundMark x1="31800" y1="29385" x2="31800" y2="36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7" y="2116059"/>
            <a:ext cx="6588125" cy="439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3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6"/>
          <a:stretch/>
        </p:blipFill>
        <p:spPr>
          <a:xfrm>
            <a:off x="0" y="-52387"/>
            <a:ext cx="12192000" cy="6896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Актуальность проблемы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Актуальность </a:t>
            </a:r>
            <a:r>
              <a:rPr lang="ru-RU" dirty="0"/>
              <a:t>темы данной работы обуславливается необходимостью автоматизации складского учета с целью снижения временных и денежных затрат на выполнение стандартных рутинных операций.</a:t>
            </a:r>
          </a:p>
          <a:p>
            <a:pPr marL="0" indent="0">
              <a:buNone/>
            </a:pPr>
            <a:r>
              <a:rPr lang="ru-RU" dirty="0" smtClean="0"/>
              <a:t>	Автоматизация </a:t>
            </a:r>
            <a:r>
              <a:rPr lang="ru-RU" dirty="0"/>
              <a:t>склада — это внедрение программного обеспечения, интеграция электронного современного оборудования в логистические процессы. Такая технология во многом упрощает, ускоряет бизнес-операции складкой деятельности, оптимизирует их и делает эффективнее. В современном мире можно утверждать, что грамотное внедрение новейших технологий может стать важным конкурентным преимуществом компании. </a:t>
            </a:r>
          </a:p>
        </p:txBody>
      </p:sp>
    </p:spTree>
    <p:extLst>
      <p:ext uri="{BB962C8B-B14F-4D97-AF65-F5344CB8AC3E}">
        <p14:creationId xmlns:p14="http://schemas.microsoft.com/office/powerpoint/2010/main" val="3871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6"/>
          <a:stretch/>
        </p:blipFill>
        <p:spPr>
          <a:xfrm>
            <a:off x="0" y="-52387"/>
            <a:ext cx="12192000" cy="68961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6953250" cy="55673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/>
              <a:t>Проблема проекта:</a:t>
            </a:r>
            <a:r>
              <a:rPr lang="ru-RU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Долгая обработка заказов;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Успешность работы зависит напрямую от сотрудников;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Человеческий фактор.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Неэффективная работа и большая зависимость от сотрудников. </a:t>
            </a:r>
            <a:endParaRPr lang="ru-RU" dirty="0"/>
          </a:p>
          <a:p>
            <a:pPr marL="0" indent="0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Цель</a:t>
            </a:r>
            <a:r>
              <a:rPr lang="ru-RU" b="1" dirty="0"/>
              <a:t>: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создать и представить модель или модели для автоматизации работы, предназначенного для ведения операций на складах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://i1.wp.com/www.sologistx.com/wp-content/uploads/2020/06/shipping-to-an-amazon-fba-warehous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94"/>
          <a:stretch/>
        </p:blipFill>
        <p:spPr bwMode="auto">
          <a:xfrm>
            <a:off x="8194040" y="609600"/>
            <a:ext cx="3491992" cy="27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040" y="3712951"/>
            <a:ext cx="3491992" cy="246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16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6"/>
          <a:stretch/>
        </p:blipFill>
        <p:spPr>
          <a:xfrm>
            <a:off x="0" y="-52387"/>
            <a:ext cx="12192000" cy="6896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515100" cy="4351338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Поиск </a:t>
            </a:r>
            <a:r>
              <a:rPr lang="ru-RU" dirty="0"/>
              <a:t>проблемы, темы, цели и задач проекта.</a:t>
            </a:r>
          </a:p>
          <a:p>
            <a:pPr lvl="0"/>
            <a:r>
              <a:rPr lang="ru-RU" dirty="0"/>
              <a:t>Проектирование и конструирование модели для решения проблемы </a:t>
            </a:r>
            <a:r>
              <a:rPr lang="ru-RU" dirty="0" smtClean="0"/>
              <a:t>на складе.</a:t>
            </a:r>
            <a:endParaRPr lang="ru-RU" dirty="0"/>
          </a:p>
          <a:p>
            <a:pPr lvl="0"/>
            <a:r>
              <a:rPr lang="ru-RU" dirty="0"/>
              <a:t>Создание программы для работы модели.</a:t>
            </a:r>
          </a:p>
          <a:p>
            <a:pPr lvl="0"/>
            <a:r>
              <a:rPr lang="ru-RU" dirty="0"/>
              <a:t>Отладка и корректировка программы и конструкции.</a:t>
            </a:r>
          </a:p>
          <a:p>
            <a:pPr lvl="0"/>
            <a:r>
              <a:rPr lang="ru-RU" dirty="0"/>
              <a:t>Проведение тестовых испытаний готовой модели.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35" y="1223748"/>
            <a:ext cx="3307878" cy="441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2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6"/>
          <a:stretch/>
        </p:blipFill>
        <p:spPr>
          <a:xfrm>
            <a:off x="0" y="-52387"/>
            <a:ext cx="12192000" cy="6896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Значение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dirty="0" smtClean="0"/>
              <a:t>	Когда </a:t>
            </a:r>
            <a:r>
              <a:rPr lang="ru-RU" dirty="0"/>
              <a:t>компания развивается, объемы товарооборота увеличиваются, поэтому складская деятельность должна организовываться так, чтобы максимально быстро заказы принимались, обрабатывались и выполнялись. Требуется налаживание работы с клиентами и гарантия быстрого передвижения товара по территории склада, его погрузка и отгрузка.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98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6"/>
          <a:stretch/>
        </p:blipFill>
        <p:spPr>
          <a:xfrm>
            <a:off x="0" y="-52387"/>
            <a:ext cx="12192000" cy="6896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Этап сбора </a:t>
            </a:r>
            <a:r>
              <a:rPr lang="ru-RU" b="1" dirty="0" smtClean="0"/>
              <a:t>информации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Ocado</a:t>
            </a:r>
            <a:r>
              <a:rPr lang="ru-RU" b="1" dirty="0"/>
              <a:t> один из самых технологичных в мире онлайн-магазинов.</a:t>
            </a:r>
            <a:endParaRPr lang="ru-RU" dirty="0"/>
          </a:p>
          <a:p>
            <a:r>
              <a:rPr lang="ru-RU" b="1" dirty="0"/>
              <a:t>Всем известен магазин «</a:t>
            </a:r>
            <a:r>
              <a:rPr lang="ru-RU" b="1" dirty="0" err="1"/>
              <a:t>Амазон</a:t>
            </a:r>
            <a:r>
              <a:rPr lang="ru-RU" b="1" dirty="0"/>
              <a:t>»</a:t>
            </a:r>
            <a:endParaRPr lang="ru-RU" dirty="0"/>
          </a:p>
          <a:p>
            <a:r>
              <a:rPr lang="ru-RU" b="1" dirty="0"/>
              <a:t>JD.com </a:t>
            </a:r>
            <a:r>
              <a:rPr lang="ru-RU" b="1" dirty="0" err="1"/>
              <a:t>Incorporation</a:t>
            </a:r>
            <a:r>
              <a:rPr lang="ru-RU" b="1" dirty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s://assets.pandaily.com/uploads/2021/11/jd.com_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3518" r="14649" b="694"/>
          <a:stretch/>
        </p:blipFill>
        <p:spPr bwMode="auto">
          <a:xfrm>
            <a:off x="7808041" y="3981450"/>
            <a:ext cx="4002960" cy="26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6-21.userapi.com/s/v1/ig2/3nFZ7b0qrl9cRHhVV459NtSHdjuyPTrV_nkyMMFUU3l88Mu5cwkUAsQEqBPNQM7AyFhfIxm75jLS6H2OaLAlElS1.jpg?size=1000x1000&amp;quality=96&amp;crop=0,0,1000,1000&amp;ava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200" y1="51600" x2="93000" y2="49400"/>
                        <a14:foregroundMark x1="11800" y1="44200" x2="91800" y2="55600"/>
                        <a14:foregroundMark x1="43800" y1="45000" x2="90200" y2="43600"/>
                        <a14:foregroundMark x1="44200" y1="56600" x2="63400" y2="5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80" y="3865898"/>
            <a:ext cx="2644440" cy="264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4" y="3865898"/>
            <a:ext cx="42767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2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6"/>
          <a:stretch/>
        </p:blipFill>
        <p:spPr>
          <a:xfrm>
            <a:off x="0" y="-52387"/>
            <a:ext cx="12192000" cy="68961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7970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4400" dirty="0">
                <a:latin typeface="+mj-lt"/>
                <a:ea typeface="+mj-ea"/>
                <a:cs typeface="+mj-cs"/>
              </a:rPr>
              <a:t>Конвейер</a:t>
            </a:r>
            <a:r>
              <a:rPr lang="ru-RU" sz="4400" dirty="0">
                <a:latin typeface="+mj-lt"/>
                <a:ea typeface="+mj-ea"/>
                <a:cs typeface="+mj-cs"/>
              </a:rPr>
              <a:t> 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48" y="1623595"/>
            <a:ext cx="3307878" cy="4410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8617" y="1452761"/>
            <a:ext cx="3307878" cy="44105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735" y="1174552"/>
            <a:ext cx="3307878" cy="44105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8875" y="1748448"/>
            <a:ext cx="3307878" cy="44105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8631" y="1223748"/>
            <a:ext cx="3307878" cy="44105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3500" y="1190411"/>
            <a:ext cx="3307878" cy="44105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374" y="1623595"/>
            <a:ext cx="3307878" cy="44105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00" y="1623595"/>
            <a:ext cx="3307878" cy="441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87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6"/>
          <a:stretch/>
        </p:blipFill>
        <p:spPr>
          <a:xfrm>
            <a:off x="0" y="-38100"/>
            <a:ext cx="12192000" cy="68961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7970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4400" dirty="0">
                <a:latin typeface="+mj-lt"/>
                <a:ea typeface="+mj-ea"/>
                <a:cs typeface="+mj-cs"/>
              </a:rPr>
              <a:t>Конвейер</a:t>
            </a:r>
            <a:r>
              <a:rPr lang="ru-RU" sz="4400" dirty="0">
                <a:latin typeface="+mj-lt"/>
                <a:ea typeface="+mj-ea"/>
                <a:cs typeface="+mj-cs"/>
              </a:rPr>
              <a:t> 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7" b="24407"/>
          <a:stretch/>
        </p:blipFill>
        <p:spPr>
          <a:xfrm>
            <a:off x="3137517" y="1055778"/>
            <a:ext cx="5916966" cy="5103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61307" y="1172175"/>
            <a:ext cx="1959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Большой мотор </a:t>
            </a:r>
            <a:r>
              <a:rPr lang="ru-RU" dirty="0" smtClean="0"/>
              <a:t>для движения конвейера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0689" y="1633840"/>
            <a:ext cx="2413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Большой мотор </a:t>
            </a:r>
            <a:r>
              <a:rPr lang="ru-RU" dirty="0" smtClean="0"/>
              <a:t>для сортировки 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796072" y="2967335"/>
            <a:ext cx="256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Датчик цвета </a:t>
            </a:r>
            <a:r>
              <a:rPr lang="ru-RU" dirty="0" smtClean="0"/>
              <a:t>для определения типа товара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691" y="4097029"/>
            <a:ext cx="2383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Микроконтроллер</a:t>
            </a:r>
            <a:r>
              <a:rPr lang="ru-RU" dirty="0" smtClean="0"/>
              <a:t> для всей работы конструкции, в нем программа и энергия для работы устройства</a:t>
            </a:r>
          </a:p>
          <a:p>
            <a:endParaRPr lang="ru-RU" dirty="0"/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 rot="10800000" flipV="1">
            <a:off x="7045377" y="1319133"/>
            <a:ext cx="2715930" cy="776371"/>
          </a:xfrm>
          <a:prstGeom prst="bentConnector3">
            <a:avLst>
              <a:gd name="adj1" fmla="val 99674"/>
            </a:avLst>
          </a:prstGeom>
          <a:ln w="76200">
            <a:solidFill>
              <a:srgbClr val="03A2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10800000">
            <a:off x="8115620" y="2967336"/>
            <a:ext cx="1549076" cy="461665"/>
          </a:xfrm>
          <a:prstGeom prst="bentConnector3">
            <a:avLst>
              <a:gd name="adj1" fmla="val 100320"/>
            </a:avLst>
          </a:prstGeom>
          <a:ln w="76200">
            <a:solidFill>
              <a:srgbClr val="03A2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>
            <a:off x="1204858" y="1403007"/>
            <a:ext cx="3412112" cy="692498"/>
          </a:xfrm>
          <a:prstGeom prst="bentConnector3">
            <a:avLst>
              <a:gd name="adj1" fmla="val 100083"/>
            </a:avLst>
          </a:prstGeom>
          <a:ln w="76200">
            <a:solidFill>
              <a:srgbClr val="03A2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 flipV="1">
            <a:off x="1437489" y="3088966"/>
            <a:ext cx="4658511" cy="1036798"/>
          </a:xfrm>
          <a:prstGeom prst="bentConnector3">
            <a:avLst>
              <a:gd name="adj1" fmla="val 768"/>
            </a:avLst>
          </a:prstGeom>
          <a:ln w="76200">
            <a:solidFill>
              <a:srgbClr val="03A2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61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6"/>
          <a:stretch/>
        </p:blipFill>
        <p:spPr>
          <a:xfrm>
            <a:off x="0" y="-52387"/>
            <a:ext cx="12192000" cy="68961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7970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4400" dirty="0">
                <a:latin typeface="+mj-lt"/>
                <a:ea typeface="+mj-ea"/>
                <a:cs typeface="+mj-cs"/>
              </a:rPr>
              <a:t>Конвейер</a:t>
            </a:r>
            <a:r>
              <a:rPr lang="ru-RU" sz="4400" dirty="0">
                <a:latin typeface="+mj-lt"/>
                <a:ea typeface="+mj-ea"/>
                <a:cs typeface="+mj-cs"/>
              </a:rPr>
              <a:t> 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8617" y="1452761"/>
            <a:ext cx="3307878" cy="44105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735" y="1174552"/>
            <a:ext cx="3307878" cy="44105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022" y="1748448"/>
            <a:ext cx="3307878" cy="44105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289" y="1748448"/>
            <a:ext cx="3307878" cy="44105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44" y="1748448"/>
            <a:ext cx="3307878" cy="441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31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227</Words>
  <Application>Microsoft Office PowerPoint</Application>
  <PresentationFormat>Широкоэкранный</PresentationFormat>
  <Paragraphs>54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Times New Roman</vt:lpstr>
      <vt:lpstr>Тема Office</vt:lpstr>
      <vt:lpstr>Муниципальное бюджетное учреждение дополнительного образования «Станция юных техников» </vt:lpstr>
      <vt:lpstr>Актуальность проблемы </vt:lpstr>
      <vt:lpstr>Презентация PowerPoint</vt:lpstr>
      <vt:lpstr>Задачи</vt:lpstr>
      <vt:lpstr>Значение работы</vt:lpstr>
      <vt:lpstr>Этап сбора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</vt:lpstr>
      <vt:lpstr>Выводы и практические рекомендации </vt:lpstr>
      <vt:lpstr>Заключение 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«Станция юных техников»</dc:title>
  <dc:creator>RePack</dc:creator>
  <cp:lastModifiedBy>Alex</cp:lastModifiedBy>
  <cp:revision>24</cp:revision>
  <dcterms:created xsi:type="dcterms:W3CDTF">2023-05-08T10:19:35Z</dcterms:created>
  <dcterms:modified xsi:type="dcterms:W3CDTF">2024-03-03T16:28:03Z</dcterms:modified>
</cp:coreProperties>
</file>