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0" r:id="rId2"/>
    <p:sldId id="271" r:id="rId3"/>
    <p:sldId id="262" r:id="rId4"/>
    <p:sldId id="273" r:id="rId5"/>
    <p:sldId id="272" r:id="rId6"/>
    <p:sldId id="27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55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4632"/>
  </p:normalViewPr>
  <p:slideViewPr>
    <p:cSldViewPr snapToGrid="0" snapToObjects="1">
      <p:cViewPr varScale="1">
        <p:scale>
          <a:sx n="101" d="100"/>
          <a:sy n="101" d="100"/>
        </p:scale>
        <p:origin x="-83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720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C6FD73BD-0EDB-564A-854B-F2E12DA75B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E677403-9FD3-D245-BC1C-B98229E5D4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EF272-A5C6-794F-B06B-37DFCDBA6751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D917D8E-02EE-A94B-9F2D-81CB3CC1A4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A19792A-87AC-C44E-9FBE-3FC25FA8A3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66BB3-A28C-584D-8E7E-FC483D1B1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2910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16DAA-85AE-9543-B17F-99EB7C5690CE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FD84A-3683-5B45-B25F-B472BA4FD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109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CDB5464-A9C2-8D4B-9127-A16B53D0F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34"/>
          <a:stretch/>
        </p:blipFill>
        <p:spPr>
          <a:xfrm>
            <a:off x="1596946" y="747131"/>
            <a:ext cx="10606205" cy="6021984"/>
          </a:xfrm>
          <a:prstGeom prst="rect">
            <a:avLst/>
          </a:prstGeom>
        </p:spPr>
      </p:pic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38C03A9D-3F5B-6D44-B31B-E7DB361B8E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675" y="4240213"/>
            <a:ext cx="4959350" cy="773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Фамилия Имя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004CDE9-A574-9D45-9496-45942405AC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782" y="514879"/>
            <a:ext cx="6361578" cy="80772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8955896-852E-144A-B6A8-1BD75AD96209}"/>
              </a:ext>
            </a:extLst>
          </p:cNvPr>
          <p:cNvSpPr/>
          <p:nvPr userDrawn="1"/>
        </p:nvSpPr>
        <p:spPr>
          <a:xfrm>
            <a:off x="-80010" y="6508662"/>
            <a:ext cx="12313921" cy="369332"/>
          </a:xfrm>
          <a:prstGeom prst="rect">
            <a:avLst/>
          </a:prstGeom>
          <a:solidFill>
            <a:srgbClr val="1A3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722C507-351C-0146-8B77-045681695DA0}"/>
              </a:ext>
            </a:extLst>
          </p:cNvPr>
          <p:cNvSpPr txBox="1"/>
          <p:nvPr userDrawn="1"/>
        </p:nvSpPr>
        <p:spPr>
          <a:xfrm>
            <a:off x="283062" y="6490374"/>
            <a:ext cx="981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Всероссийский конкурс исследовательских</a:t>
            </a:r>
            <a:r>
              <a:rPr lang="en-US" sz="1800" b="1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1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и проектных работ</a:t>
            </a:r>
            <a:r>
              <a:rPr lang="en-US" sz="1800" b="1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1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«Транспорт будущего»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D1F111B6-75EE-BD49-9F58-9D235D9DC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236" y="2141034"/>
            <a:ext cx="6621638" cy="1845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Название проекта</a:t>
            </a:r>
          </a:p>
        </p:txBody>
      </p:sp>
    </p:spTree>
    <p:extLst>
      <p:ext uri="{BB962C8B-B14F-4D97-AF65-F5344CB8AC3E}">
        <p14:creationId xmlns="" xmlns:p14="http://schemas.microsoft.com/office/powerpoint/2010/main" val="61614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контен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335A5397-51B3-E34D-9337-5F3DC4610EC0}"/>
              </a:ext>
            </a:extLst>
          </p:cNvPr>
          <p:cNvSpPr/>
          <p:nvPr userDrawn="1"/>
        </p:nvSpPr>
        <p:spPr>
          <a:xfrm>
            <a:off x="-80010" y="6508662"/>
            <a:ext cx="12313921" cy="369332"/>
          </a:xfrm>
          <a:prstGeom prst="rect">
            <a:avLst/>
          </a:prstGeom>
          <a:solidFill>
            <a:srgbClr val="1A3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16CCF45-3795-B946-AC86-8DB98325FF40}"/>
              </a:ext>
            </a:extLst>
          </p:cNvPr>
          <p:cNvSpPr txBox="1"/>
          <p:nvPr userDrawn="1"/>
        </p:nvSpPr>
        <p:spPr>
          <a:xfrm>
            <a:off x="283062" y="6490374"/>
            <a:ext cx="881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Всероссийский конкурс исследовательских</a:t>
            </a:r>
            <a:r>
              <a:rPr lang="en-US" sz="1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и проектных работ</a:t>
            </a:r>
            <a:r>
              <a:rPr lang="en-US" sz="1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«Транспорт будущего»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8F1EBE-D896-B048-9DF0-90198971C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8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2">
            <a:extLst>
              <a:ext uri="{FF2B5EF4-FFF2-40B4-BE49-F238E27FC236}">
                <a16:creationId xmlns="" xmlns:a16="http://schemas.microsoft.com/office/drawing/2014/main" id="{19508704-E6E1-114E-B271-944ABF76F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91656" y="6528107"/>
            <a:ext cx="1789471" cy="330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32A4AC-EC6F-9741-A198-32473B4982E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2744614D-3D7E-0B40-B142-56034A09CD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189973"/>
            <a:ext cx="10515600" cy="50187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9941292-5F3D-0D4A-BA25-68B0E8609A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53" y="44437"/>
            <a:ext cx="853843" cy="4384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333E78D-4270-8A46-97C8-DC644176CA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96887">
            <a:off x="11332847" y="5964874"/>
            <a:ext cx="853843" cy="4384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972A28D-CE33-E04E-B354-CB2162B80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16860" r="64905"/>
          <a:stretch/>
        </p:blipFill>
        <p:spPr>
          <a:xfrm>
            <a:off x="-13440" y="1767613"/>
            <a:ext cx="853844" cy="46823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884FC95-9CA6-E24C-B136-2D408C5F1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16860" r="64905"/>
          <a:stretch/>
        </p:blipFill>
        <p:spPr>
          <a:xfrm flipH="1" flipV="1">
            <a:off x="11351596" y="-9571"/>
            <a:ext cx="853844" cy="4682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065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7349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A355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C35EBF-8E6D-B241-A789-B3B2805AE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«ГОША»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63ED17C-D2D6-884B-AF1F-5856DC4861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Андреев Григорий</a:t>
            </a:r>
          </a:p>
          <a:p>
            <a:r>
              <a:rPr lang="ru-RU" dirty="0" smtClean="0"/>
              <a:t>Галкин Платон</a:t>
            </a:r>
            <a:endParaRPr lang="en-US" dirty="0" smtClean="0"/>
          </a:p>
          <a:p>
            <a:r>
              <a:rPr lang="ru-RU" dirty="0" smtClean="0"/>
              <a:t>Ким Евгений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0736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0"/>
          </p:nvPr>
        </p:nvSpPr>
        <p:spPr>
          <a:xfrm>
            <a:off x="724989" y="1706880"/>
            <a:ext cx="4804954" cy="21192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Основные причины:</a:t>
            </a:r>
          </a:p>
          <a:p>
            <a:r>
              <a:rPr lang="ru-RU" dirty="0" smtClean="0"/>
              <a:t>неудовлетворительная организация работ;</a:t>
            </a:r>
          </a:p>
          <a:p>
            <a:r>
              <a:rPr lang="ru-RU" dirty="0" smtClean="0"/>
              <a:t>нарушение действующих правил и инструкций по охране труда;</a:t>
            </a:r>
          </a:p>
          <a:p>
            <a:r>
              <a:rPr lang="ru-RU" dirty="0" smtClean="0"/>
              <a:t>недостатки в обучении работников безопасности труда.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29943" y="8360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 smtClean="0"/>
              <a:t>В 2021 году в 8% подразделений ОАО «РЖД» зафиксированы случаи смертельного травматизма.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3645" y="1706880"/>
            <a:ext cx="4053035" cy="420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B06351-070C-BA4E-B3FF-91B5FFA8E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257800" cy="680819"/>
          </a:xfrm>
        </p:spPr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3FF7BD1-3AC9-2745-916E-1E40BA1F09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99573"/>
            <a:ext cx="5257800" cy="3024976"/>
          </a:xfrm>
        </p:spPr>
        <p:txBody>
          <a:bodyPr/>
          <a:lstStyle/>
          <a:p>
            <a:r>
              <a:rPr lang="ru-RU" dirty="0" smtClean="0"/>
              <a:t>Снизить влияние человеческого фактора при проведении ремонтно-восстановительных работ на контактной сети с применением искусственного интеллекта.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33FF7BD1-3AC9-2745-916E-1E40BA1F09FB}"/>
              </a:ext>
            </a:extLst>
          </p:cNvPr>
          <p:cNvSpPr txBox="1">
            <a:spLocks/>
          </p:cNvSpPr>
          <p:nvPr/>
        </p:nvSpPr>
        <p:spPr>
          <a:xfrm>
            <a:off x="6096000" y="1189973"/>
            <a:ext cx="5257800" cy="5018741"/>
          </a:xfrm>
          <a:prstGeom prst="rect">
            <a:avLst/>
          </a:prstGeo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Разработать и собрать короб устройств;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err="1" smtClean="0"/>
              <a:t>Ораганизовать</a:t>
            </a:r>
            <a:r>
              <a:rPr lang="ru-RU" sz="2000" dirty="0" smtClean="0"/>
              <a:t> передачу данных по </a:t>
            </a:r>
            <a:r>
              <a:rPr lang="ru-RU" sz="2000" dirty="0" err="1" smtClean="0"/>
              <a:t>блютус</a:t>
            </a:r>
            <a:r>
              <a:rPr lang="ru-RU" sz="2000" dirty="0" smtClean="0"/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Обеспечить контроль цепи ЭП-4;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Освоить управление одноплатным компьютером;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Обучить систему регистрировать внешние помехи;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Обеспечить всепогодность системы;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Обеспечить независимую энергоустановку системы.</a:t>
            </a:r>
            <a:endParaRPr lang="ru-RU" sz="20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CCB06351-070C-BA4E-B3FF-91B5FFA8E349}"/>
              </a:ext>
            </a:extLst>
          </p:cNvPr>
          <p:cNvSpPr txBox="1">
            <a:spLocks/>
          </p:cNvSpPr>
          <p:nvPr/>
        </p:nvSpPr>
        <p:spPr>
          <a:xfrm>
            <a:off x="6096000" y="365126"/>
            <a:ext cx="5257800" cy="68081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A355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1A355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3699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0"/>
          </p:nvPr>
        </p:nvSpPr>
        <p:spPr>
          <a:xfrm>
            <a:off x="838200" y="1189973"/>
            <a:ext cx="4919715" cy="5018741"/>
          </a:xfrm>
        </p:spPr>
        <p:txBody>
          <a:bodyPr/>
          <a:lstStyle/>
          <a:p>
            <a:r>
              <a:rPr lang="ru-RU" sz="1900" dirty="0" smtClean="0"/>
              <a:t>Автоматизированный костюм ЭП-4 – контролирует все ли контуры костюма замкнуты. В случае если нарушена целостность цепи, то костюм передает сообщение на пункт контроля для бригадира, начинает издавать звук для информирования сотрудника.</a:t>
            </a:r>
          </a:p>
          <a:p>
            <a:r>
              <a:rPr lang="ru-RU" sz="1900" dirty="0" smtClean="0"/>
              <a:t>Пункт контроля – получив сообщение от автоматизированного костюма визуализирует какая часть костюма не замкнута.</a:t>
            </a:r>
          </a:p>
          <a:p>
            <a:r>
              <a:rPr lang="ru-RU" sz="1900" dirty="0" smtClean="0"/>
              <a:t>Компактный вычислительный центр – контролирует фронт работы сотрудника, и при покидании зоны работы или при вхождении в опасную зону новых сотрудников сигнализирует о недопустимом действии для автоматизации функций контроля.</a:t>
            </a:r>
            <a:endParaRPr lang="ru-RU" sz="1900" dirty="0"/>
          </a:p>
        </p:txBody>
      </p:sp>
      <p:sp>
        <p:nvSpPr>
          <p:cNvPr id="2050" name="AutoShape 2" descr="blob:https://web.telegram.org/a2856bf2-99f8-4f26-b606-f461e6eed2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Фото проекта.jpeg"/>
          <p:cNvPicPr>
            <a:picLocks noChangeAspect="1"/>
          </p:cNvPicPr>
          <p:nvPr/>
        </p:nvPicPr>
        <p:blipFill>
          <a:blip r:embed="rId2"/>
          <a:srcRect l="7354" t="7285" r="17491" b="25361"/>
          <a:stretch>
            <a:fillRect/>
          </a:stretch>
        </p:blipFill>
        <p:spPr>
          <a:xfrm>
            <a:off x="5757915" y="1574277"/>
            <a:ext cx="5595885" cy="37612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Электроника проекта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t="20277" b="9217"/>
          <a:stretch>
            <a:fillRect/>
          </a:stretch>
        </p:blipFill>
        <p:spPr bwMode="auto">
          <a:xfrm>
            <a:off x="1079740" y="3959437"/>
            <a:ext cx="1940183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/>
          <a:srcRect l="14336" b="9431"/>
          <a:stretch>
            <a:fillRect/>
          </a:stretch>
        </p:blipFill>
        <p:spPr bwMode="auto">
          <a:xfrm>
            <a:off x="5971735" y="3463147"/>
            <a:ext cx="2364538" cy="203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/>
          <a:srcRect l="5367" t="5764"/>
          <a:stretch>
            <a:fillRect/>
          </a:stretch>
        </p:blipFill>
        <p:spPr bwMode="auto">
          <a:xfrm>
            <a:off x="3738613" y="4059327"/>
            <a:ext cx="1608108" cy="115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740" y="1657350"/>
            <a:ext cx="1998739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tech-store24.ru/image/cache/catalog/kontrollery/leonardo/raspberry-pi-4-b-2-1000x1000.jpg"/>
          <p:cNvPicPr/>
          <p:nvPr/>
        </p:nvPicPr>
        <p:blipFill>
          <a:blip r:embed="rId6" cstate="print"/>
          <a:srcRect t="13187" b="12088"/>
          <a:stretch>
            <a:fillRect/>
          </a:stretch>
        </p:blipFill>
        <p:spPr bwMode="auto">
          <a:xfrm>
            <a:off x="6096000" y="1485900"/>
            <a:ext cx="17335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main-cdn.sbermegamarket.ru/big2/hlr-system/1636787529/100024702259b1.jpg"/>
          <p:cNvPicPr/>
          <p:nvPr/>
        </p:nvPicPr>
        <p:blipFill>
          <a:blip r:embed="rId7"/>
          <a:srcRect l="12333" t="17143" r="9667" b="17143"/>
          <a:stretch>
            <a:fillRect/>
          </a:stretch>
        </p:blipFill>
        <p:spPr bwMode="auto">
          <a:xfrm>
            <a:off x="3851944" y="1657350"/>
            <a:ext cx="1716631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market.neftegaz.ru/upload/iblock/0a1/0a1cd83f5250ab8da8e872367b1c363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8375" y="1263192"/>
            <a:ext cx="2059265" cy="406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0"/>
          </p:nvPr>
        </p:nvSpPr>
        <p:spPr>
          <a:xfrm>
            <a:off x="1260894" y="1576267"/>
            <a:ext cx="8210909" cy="2691914"/>
          </a:xfrm>
        </p:spPr>
        <p:txBody>
          <a:bodyPr/>
          <a:lstStyle/>
          <a:p>
            <a:r>
              <a:rPr lang="ru-RU" dirty="0" smtClean="0"/>
              <a:t>В ходе лабораторных испытаний отклонений работоспособности системы не выявлены. В целом система показала, что при помощи электронных устройств можно контролировать целостность цепи костюма ЭП-4, и контролировать проведение работ в заданном месте.</a:t>
            </a:r>
          </a:p>
          <a:p>
            <a:r>
              <a:rPr lang="ru-RU" dirty="0" smtClean="0"/>
              <a:t>Поставленная цель достигнута, все задачи выполнены.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0F42779-8C14-7440-BA57-48E44F92A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994" y="3263665"/>
            <a:ext cx="2667548" cy="26675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ранспорт будущего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5900</TotalTime>
  <Words>232</Words>
  <Application>Microsoft Macintosh PowerPoint</Application>
  <PresentationFormat>Произвольный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Транспорт будущего</vt:lpstr>
      <vt:lpstr>«ГОША»</vt:lpstr>
      <vt:lpstr>Проблема</vt:lpstr>
      <vt:lpstr>Цель</vt:lpstr>
      <vt:lpstr>Алгоритм</vt:lpstr>
      <vt:lpstr>Электроника проекта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Kvantorium</cp:lastModifiedBy>
  <cp:revision>15</cp:revision>
  <dcterms:created xsi:type="dcterms:W3CDTF">2022-02-08T08:38:01Z</dcterms:created>
  <dcterms:modified xsi:type="dcterms:W3CDTF">2024-02-09T10:13:38Z</dcterms:modified>
</cp:coreProperties>
</file>