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106" d="100"/>
          <a:sy n="106" d="100"/>
        </p:scale>
        <p:origin x="-7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1A5005-A5D7-4F5B-AE63-7733B1BBE50D}" type="datetimeFigureOut">
              <a:rPr lang="ru-RU" smtClean="0"/>
              <a:pPr/>
              <a:t>19.09.2017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E8348A-D6AE-4144-AE28-9E2932A1FD0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E8348A-D6AE-4144-AE28-9E2932A1FD0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A5CF5-EE31-40B9-B583-08005B7580D2}" type="datetimeFigureOut">
              <a:rPr lang="ru-RU" smtClean="0"/>
              <a:pPr/>
              <a:t>19.09.2017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3B74-A123-469F-9FE7-BE1C77EB93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A5CF5-EE31-40B9-B583-08005B7580D2}" type="datetimeFigureOut">
              <a:rPr lang="ru-RU" smtClean="0"/>
              <a:pPr/>
              <a:t>19.09.2017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3B74-A123-469F-9FE7-BE1C77EB93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A5CF5-EE31-40B9-B583-08005B7580D2}" type="datetimeFigureOut">
              <a:rPr lang="ru-RU" smtClean="0"/>
              <a:pPr/>
              <a:t>19.09.2017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3B74-A123-469F-9FE7-BE1C77EB93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A5CF5-EE31-40B9-B583-08005B7580D2}" type="datetimeFigureOut">
              <a:rPr lang="ru-RU" smtClean="0"/>
              <a:pPr/>
              <a:t>19.09.2017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3B74-A123-469F-9FE7-BE1C77EB93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A5CF5-EE31-40B9-B583-08005B7580D2}" type="datetimeFigureOut">
              <a:rPr lang="ru-RU" smtClean="0"/>
              <a:pPr/>
              <a:t>19.09.2017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3B74-A123-469F-9FE7-BE1C77EB93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A5CF5-EE31-40B9-B583-08005B7580D2}" type="datetimeFigureOut">
              <a:rPr lang="ru-RU" smtClean="0"/>
              <a:pPr/>
              <a:t>19.09.2017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3B74-A123-469F-9FE7-BE1C77EB93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A5CF5-EE31-40B9-B583-08005B7580D2}" type="datetimeFigureOut">
              <a:rPr lang="ru-RU" smtClean="0"/>
              <a:pPr/>
              <a:t>19.09.2017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3B74-A123-469F-9FE7-BE1C77EB93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A5CF5-EE31-40B9-B583-08005B7580D2}" type="datetimeFigureOut">
              <a:rPr lang="ru-RU" smtClean="0"/>
              <a:pPr/>
              <a:t>19.09.2017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3B74-A123-469F-9FE7-BE1C77EB93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A5CF5-EE31-40B9-B583-08005B7580D2}" type="datetimeFigureOut">
              <a:rPr lang="ru-RU" smtClean="0"/>
              <a:pPr/>
              <a:t>19.09.2017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3B74-A123-469F-9FE7-BE1C77EB93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A5CF5-EE31-40B9-B583-08005B7580D2}" type="datetimeFigureOut">
              <a:rPr lang="ru-RU" smtClean="0"/>
              <a:pPr/>
              <a:t>19.09.2017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3B74-A123-469F-9FE7-BE1C77EB93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A5CF5-EE31-40B9-B583-08005B7580D2}" type="datetimeFigureOut">
              <a:rPr lang="ru-RU" smtClean="0"/>
              <a:pPr/>
              <a:t>19.09.2017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3B74-A123-469F-9FE7-BE1C77EB93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A5CF5-EE31-40B9-B583-08005B7580D2}" type="datetimeFigureOut">
              <a:rPr lang="ru-RU" smtClean="0"/>
              <a:pPr/>
              <a:t>19.09.2017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C3B74-A123-469F-9FE7-BE1C77EB935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7504" y="72008"/>
            <a:ext cx="8928992" cy="155679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ru-RU" sz="27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Творческий проект на тему:</a:t>
            </a:r>
            <a:r>
              <a:rPr lang="ru-RU" sz="27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  <a:cs typeface="Microsoft New Tai Lue" pitchFamily="34" charset="0"/>
              </a:rPr>
              <a:t/>
            </a:r>
            <a:br>
              <a:rPr lang="ru-RU" sz="27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  <a:cs typeface="Microsoft New Tai Lue" pitchFamily="34" charset="0"/>
              </a:rPr>
            </a:br>
            <a:r>
              <a:rPr lang="ru-RU" sz="3600" b="1" i="1" u="sng" spc="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  <a:cs typeface="Microsoft New Tai Lue" pitchFamily="34" charset="0"/>
              </a:rPr>
              <a:t>УМНАЯ  РОЗЕТКА</a:t>
            </a:r>
            <a:r>
              <a:rPr lang="ru-RU" sz="2700" b="1" i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i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Выполнил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Титков Александр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Ильич                 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Руководитель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Романько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Павел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Николаевич</a:t>
            </a:r>
            <a:endParaRPr lang="ru-RU" sz="1800" dirty="0"/>
          </a:p>
        </p:txBody>
      </p:sp>
      <p:pic>
        <p:nvPicPr>
          <p:cNvPr id="8" name="Рисунок 7" descr="D:\!Наше видео\Робототехника - лагерь 2017г\Умная розетка (лагерь 2 неделя)\Фото\20170729_155817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3429000"/>
            <a:ext cx="4896544" cy="32403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5" name="Содержимое 4"/>
          <p:cNvSpPr txBox="1">
            <a:spLocks/>
          </p:cNvSpPr>
          <p:nvPr/>
        </p:nvSpPr>
        <p:spPr>
          <a:xfrm>
            <a:off x="107504" y="1700808"/>
            <a:ext cx="8928992" cy="64807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«Умная розетка» - устройство-элемент умного дома, предназначенный для голосового управления подачи питания на выходные порты (электрические розетки)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504" y="2420888"/>
            <a:ext cx="8928992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ru-RU" sz="16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  проекта:</a:t>
            </a:r>
            <a:r>
              <a:rPr kumimoji="0" lang="ru-RU" sz="160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овысить эффективность управления различными техническими средствами (в том числе домашними бытовыми приборами) с помощью голосового управления и обеспечить доступность предлагаемого технического решения для широкого круга пользователей.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07504" y="3429000"/>
            <a:ext cx="3888432" cy="324210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600" b="1" i="1" u="sng" dirty="0" smtClean="0">
                <a:latin typeface="Times New Roman" pitchFamily="18" charset="0"/>
                <a:cs typeface="Times New Roman" pitchFamily="18" charset="0"/>
              </a:rPr>
              <a:t>ктуальность </a:t>
            </a:r>
            <a:r>
              <a:rPr lang="ru-RU" sz="1600" b="1" i="1" u="sng" dirty="0">
                <a:latin typeface="Times New Roman" pitchFamily="18" charset="0"/>
                <a:cs typeface="Times New Roman" pitchFamily="18" charset="0"/>
              </a:rPr>
              <a:t>работы</a:t>
            </a:r>
            <a:r>
              <a:rPr lang="ru-RU" sz="16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u="sng" dirty="0">
                <a:latin typeface="Times New Roman" pitchFamily="18" charset="0"/>
                <a:cs typeface="Times New Roman" pitchFamily="18" charset="0"/>
              </a:rPr>
              <a:t>обусловлена</a:t>
            </a:r>
            <a:r>
              <a:rPr lang="ru-RU" sz="16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рядом факторов, основными из которых являются: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1. Необходимость голосового управления техническими средствами для людей с ограниченными возможностями. 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2. Отсутствие в настоящее время широкого распространения доступных (не дорогих) систем голосового управления техническими средствами и возможность практического применения таких систем для широкого круга задач.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65403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Устройство и принцип работы «Умной розетки» 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51520" y="980728"/>
            <a:ext cx="4929222" cy="185339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Изделие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состоит из двух модулей: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1. Модуль управления (МУ) предназначен для выполнения функций управления выходными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портами.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2. Модуль питания портов (МПП) выполняет функции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выходных портов.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980728"/>
            <a:ext cx="3443994" cy="2088232"/>
          </a:xfrm>
          <a:prstGeom prst="rect">
            <a:avLst/>
          </a:prstGeom>
          <a:noFill/>
          <a:ln w="9525">
            <a:noFill/>
            <a:prstDash val="sysDash"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4427984" y="3284984"/>
            <a:ext cx="4320480" cy="20313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1-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DC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преобразователь;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2 - микроконтроллер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Arduino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Uno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3 - плата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EasyVR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4 - микрофон;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5 -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набор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реле;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 элементы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полезной нагрузки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порты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(электрические розетки);</a:t>
            </a:r>
          </a:p>
        </p:txBody>
      </p: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467544" y="3212976"/>
            <a:ext cx="3500462" cy="1862137"/>
            <a:chOff x="3235" y="7412"/>
            <a:chExt cx="5810" cy="2931"/>
          </a:xfrm>
        </p:grpSpPr>
        <p:sp>
          <p:nvSpPr>
            <p:cNvPr id="2053" name="Text Box 5"/>
            <p:cNvSpPr txBox="1">
              <a:spLocks noChangeArrowheads="1"/>
            </p:cNvSpPr>
            <p:nvPr/>
          </p:nvSpPr>
          <p:spPr bwMode="auto">
            <a:xfrm>
              <a:off x="6092" y="7412"/>
              <a:ext cx="690" cy="43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9</a:t>
              </a: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V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4" name="Text Box 6"/>
            <p:cNvSpPr txBox="1">
              <a:spLocks noChangeArrowheads="1"/>
            </p:cNvSpPr>
            <p:nvPr/>
          </p:nvSpPr>
          <p:spPr bwMode="auto">
            <a:xfrm>
              <a:off x="6167" y="9909"/>
              <a:ext cx="433" cy="43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6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5" name="Text Box 7"/>
            <p:cNvSpPr txBox="1">
              <a:spLocks noChangeArrowheads="1"/>
            </p:cNvSpPr>
            <p:nvPr/>
          </p:nvSpPr>
          <p:spPr bwMode="auto">
            <a:xfrm>
              <a:off x="6242" y="9252"/>
              <a:ext cx="433" cy="43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5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6" name="Text Box 8"/>
            <p:cNvSpPr txBox="1">
              <a:spLocks noChangeArrowheads="1"/>
            </p:cNvSpPr>
            <p:nvPr/>
          </p:nvSpPr>
          <p:spPr bwMode="auto">
            <a:xfrm>
              <a:off x="8612" y="7737"/>
              <a:ext cx="433" cy="43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4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057" name="Group 9"/>
            <p:cNvGrpSpPr>
              <a:grpSpLocks/>
            </p:cNvGrpSpPr>
            <p:nvPr/>
          </p:nvGrpSpPr>
          <p:grpSpPr bwMode="auto">
            <a:xfrm>
              <a:off x="3235" y="7451"/>
              <a:ext cx="5562" cy="2892"/>
              <a:chOff x="1753" y="4957"/>
              <a:chExt cx="5562" cy="2892"/>
            </a:xfrm>
          </p:grpSpPr>
          <p:grpSp>
            <p:nvGrpSpPr>
              <p:cNvPr id="2058" name="Group 10"/>
              <p:cNvGrpSpPr>
                <a:grpSpLocks/>
              </p:cNvGrpSpPr>
              <p:nvPr/>
            </p:nvGrpSpPr>
            <p:grpSpPr bwMode="auto">
              <a:xfrm>
                <a:off x="5028" y="5287"/>
                <a:ext cx="2287" cy="2562"/>
                <a:chOff x="7615" y="4962"/>
                <a:chExt cx="2287" cy="2562"/>
              </a:xfrm>
            </p:grpSpPr>
            <p:sp>
              <p:nvSpPr>
                <p:cNvPr id="2059" name="Rectangle 11"/>
                <p:cNvSpPr>
                  <a:spLocks noChangeArrowheads="1"/>
                </p:cNvSpPr>
                <p:nvPr/>
              </p:nvSpPr>
              <p:spPr bwMode="auto">
                <a:xfrm>
                  <a:off x="7615" y="4962"/>
                  <a:ext cx="1485" cy="39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1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2</a:t>
                  </a:r>
                  <a:endParaRPr kumimoji="0" lang="ru-RU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cxnSp>
              <p:nvCxnSpPr>
                <p:cNvPr id="2060" name="AutoShape 12"/>
                <p:cNvCxnSpPr>
                  <a:cxnSpLocks noChangeShapeType="1"/>
                </p:cNvCxnSpPr>
                <p:nvPr/>
              </p:nvCxnSpPr>
              <p:spPr bwMode="auto">
                <a:xfrm flipV="1">
                  <a:off x="8364" y="5352"/>
                  <a:ext cx="0" cy="42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med" len="med"/>
                  <a:tailEnd type="triangle" w="med" len="med"/>
                </a:ln>
              </p:spPr>
            </p:cxnSp>
            <p:grpSp>
              <p:nvGrpSpPr>
                <p:cNvPr id="2061" name="Group 13"/>
                <p:cNvGrpSpPr>
                  <a:grpSpLocks/>
                </p:cNvGrpSpPr>
                <p:nvPr/>
              </p:nvGrpSpPr>
              <p:grpSpPr bwMode="auto">
                <a:xfrm>
                  <a:off x="7705" y="5295"/>
                  <a:ext cx="2197" cy="2229"/>
                  <a:chOff x="7705" y="5295"/>
                  <a:chExt cx="2197" cy="2229"/>
                </a:xfrm>
              </p:grpSpPr>
              <p:grpSp>
                <p:nvGrpSpPr>
                  <p:cNvPr id="2062" name="Group 14"/>
                  <p:cNvGrpSpPr>
                    <a:grpSpLocks/>
                  </p:cNvGrpSpPr>
                  <p:nvPr/>
                </p:nvGrpSpPr>
                <p:grpSpPr bwMode="auto">
                  <a:xfrm>
                    <a:off x="9557" y="5295"/>
                    <a:ext cx="345" cy="300"/>
                    <a:chOff x="5400" y="4995"/>
                    <a:chExt cx="345" cy="300"/>
                  </a:xfrm>
                </p:grpSpPr>
                <p:sp>
                  <p:nvSpPr>
                    <p:cNvPr id="2063" name="Oval 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00" y="4995"/>
                      <a:ext cx="345" cy="300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cxnSp>
                  <p:nvCxnSpPr>
                    <p:cNvPr id="2064" name="AutoShape 16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5400" y="5295"/>
                      <a:ext cx="345" cy="0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</p:grpSp>
              <p:grpSp>
                <p:nvGrpSpPr>
                  <p:cNvPr id="2065" name="Group 17"/>
                  <p:cNvGrpSpPr>
                    <a:grpSpLocks/>
                  </p:cNvGrpSpPr>
                  <p:nvPr/>
                </p:nvGrpSpPr>
                <p:grpSpPr bwMode="auto">
                  <a:xfrm>
                    <a:off x="7705" y="5772"/>
                    <a:ext cx="1321" cy="1752"/>
                    <a:chOff x="8094" y="4695"/>
                    <a:chExt cx="1321" cy="1752"/>
                  </a:xfrm>
                </p:grpSpPr>
                <p:sp>
                  <p:nvSpPr>
                    <p:cNvPr id="2066" name="Rectangle 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248" y="4695"/>
                      <a:ext cx="1005" cy="435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3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grpSp>
                  <p:nvGrpSpPr>
                    <p:cNvPr id="2067" name="Group 1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094" y="5130"/>
                      <a:ext cx="315" cy="1305"/>
                      <a:chOff x="8055" y="5130"/>
                      <a:chExt cx="315" cy="1305"/>
                    </a:xfrm>
                  </p:grpSpPr>
                  <p:grpSp>
                    <p:nvGrpSpPr>
                      <p:cNvPr id="2068" name="Group 2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8130" y="5130"/>
                        <a:ext cx="75" cy="975"/>
                        <a:chOff x="8130" y="5130"/>
                        <a:chExt cx="75" cy="975"/>
                      </a:xfrm>
                    </p:grpSpPr>
                    <p:cxnSp>
                      <p:nvCxnSpPr>
                        <p:cNvPr id="2069" name="AutoShape 21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8205" y="5130"/>
                          <a:ext cx="0" cy="345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2070" name="AutoShape 22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8205" y="5760"/>
                          <a:ext cx="0" cy="345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2071" name="AutoShape 23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H="1">
                          <a:off x="8130" y="5490"/>
                          <a:ext cx="75" cy="270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</p:grpSp>
                  <p:grpSp>
                    <p:nvGrpSpPr>
                      <p:cNvPr id="2072" name="Group 2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8055" y="6120"/>
                        <a:ext cx="315" cy="315"/>
                        <a:chOff x="8055" y="6120"/>
                        <a:chExt cx="315" cy="315"/>
                      </a:xfrm>
                    </p:grpSpPr>
                    <p:sp>
                      <p:nvSpPr>
                        <p:cNvPr id="2073" name="Oval 2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055" y="6120"/>
                          <a:ext cx="315" cy="315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/>
                        </a:p>
                      </p:txBody>
                    </p:sp>
                    <p:cxnSp>
                      <p:nvCxnSpPr>
                        <p:cNvPr id="2074" name="AutoShape 26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8104" y="6167"/>
                          <a:ext cx="208" cy="218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2075" name="AutoShape 27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H="1">
                          <a:off x="8103" y="6173"/>
                          <a:ext cx="202" cy="212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</p:grpSp>
                </p:grpSp>
                <p:grpSp>
                  <p:nvGrpSpPr>
                    <p:cNvPr id="2076" name="Group 2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438" y="5136"/>
                      <a:ext cx="315" cy="1305"/>
                      <a:chOff x="8055" y="5130"/>
                      <a:chExt cx="315" cy="1305"/>
                    </a:xfrm>
                  </p:grpSpPr>
                  <p:grpSp>
                    <p:nvGrpSpPr>
                      <p:cNvPr id="2077" name="Group 2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8130" y="5130"/>
                        <a:ext cx="75" cy="975"/>
                        <a:chOff x="8130" y="5130"/>
                        <a:chExt cx="75" cy="975"/>
                      </a:xfrm>
                    </p:grpSpPr>
                    <p:cxnSp>
                      <p:nvCxnSpPr>
                        <p:cNvPr id="2078" name="AutoShape 30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8205" y="5130"/>
                          <a:ext cx="0" cy="345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2079" name="AutoShape 31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8205" y="5760"/>
                          <a:ext cx="0" cy="345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2080" name="AutoShape 32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H="1">
                          <a:off x="8130" y="5490"/>
                          <a:ext cx="75" cy="270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</p:grpSp>
                  <p:grpSp>
                    <p:nvGrpSpPr>
                      <p:cNvPr id="2081" name="Group 3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8055" y="6120"/>
                        <a:ext cx="315" cy="315"/>
                        <a:chOff x="8055" y="6120"/>
                        <a:chExt cx="315" cy="315"/>
                      </a:xfrm>
                    </p:grpSpPr>
                    <p:sp>
                      <p:nvSpPr>
                        <p:cNvPr id="2082" name="Oval 3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055" y="6120"/>
                          <a:ext cx="315" cy="315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/>
                        </a:p>
                      </p:txBody>
                    </p:sp>
                    <p:cxnSp>
                      <p:nvCxnSpPr>
                        <p:cNvPr id="2083" name="AutoShape 35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8104" y="6167"/>
                          <a:ext cx="208" cy="218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2084" name="AutoShape 36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H="1">
                          <a:off x="8103" y="6173"/>
                          <a:ext cx="202" cy="212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</p:grpSp>
                </p:grpSp>
                <p:grpSp>
                  <p:nvGrpSpPr>
                    <p:cNvPr id="2085" name="Group 3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769" y="5142"/>
                      <a:ext cx="315" cy="1305"/>
                      <a:chOff x="8055" y="5130"/>
                      <a:chExt cx="315" cy="1305"/>
                    </a:xfrm>
                  </p:grpSpPr>
                  <p:grpSp>
                    <p:nvGrpSpPr>
                      <p:cNvPr id="2086" name="Group 3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8130" y="5130"/>
                        <a:ext cx="75" cy="975"/>
                        <a:chOff x="8130" y="5130"/>
                        <a:chExt cx="75" cy="975"/>
                      </a:xfrm>
                    </p:grpSpPr>
                    <p:cxnSp>
                      <p:nvCxnSpPr>
                        <p:cNvPr id="2087" name="AutoShape 39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8205" y="5130"/>
                          <a:ext cx="0" cy="345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2088" name="AutoShape 40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8205" y="5760"/>
                          <a:ext cx="0" cy="345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2089" name="AutoShape 41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H="1">
                          <a:off x="8130" y="5490"/>
                          <a:ext cx="75" cy="270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</p:grpSp>
                  <p:grpSp>
                    <p:nvGrpSpPr>
                      <p:cNvPr id="2090" name="Group 4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8055" y="6120"/>
                        <a:ext cx="315" cy="315"/>
                        <a:chOff x="8055" y="6120"/>
                        <a:chExt cx="315" cy="315"/>
                      </a:xfrm>
                    </p:grpSpPr>
                    <p:sp>
                      <p:nvSpPr>
                        <p:cNvPr id="2091" name="Oval 4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055" y="6120"/>
                          <a:ext cx="315" cy="315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/>
                        </a:p>
                      </p:txBody>
                    </p:sp>
                    <p:cxnSp>
                      <p:nvCxnSpPr>
                        <p:cNvPr id="2092" name="AutoShape 44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8104" y="6167"/>
                          <a:ext cx="208" cy="218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2093" name="AutoShape 45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H="1">
                          <a:off x="8103" y="6173"/>
                          <a:ext cx="202" cy="212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</p:grpSp>
                </p:grpSp>
                <p:grpSp>
                  <p:nvGrpSpPr>
                    <p:cNvPr id="2094" name="Group 4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9100" y="5135"/>
                      <a:ext cx="315" cy="1305"/>
                      <a:chOff x="8055" y="5130"/>
                      <a:chExt cx="315" cy="1305"/>
                    </a:xfrm>
                  </p:grpSpPr>
                  <p:grpSp>
                    <p:nvGrpSpPr>
                      <p:cNvPr id="2095" name="Group 4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8130" y="5130"/>
                        <a:ext cx="75" cy="975"/>
                        <a:chOff x="8130" y="5130"/>
                        <a:chExt cx="75" cy="975"/>
                      </a:xfrm>
                    </p:grpSpPr>
                    <p:cxnSp>
                      <p:nvCxnSpPr>
                        <p:cNvPr id="2096" name="AutoShape 48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8205" y="5130"/>
                          <a:ext cx="0" cy="345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2097" name="AutoShape 49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8205" y="5760"/>
                          <a:ext cx="0" cy="345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2098" name="AutoShape 50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H="1">
                          <a:off x="8130" y="5490"/>
                          <a:ext cx="75" cy="270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</p:grpSp>
                  <p:grpSp>
                    <p:nvGrpSpPr>
                      <p:cNvPr id="2099" name="Group 5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8055" y="6120"/>
                        <a:ext cx="315" cy="315"/>
                        <a:chOff x="8055" y="6120"/>
                        <a:chExt cx="315" cy="315"/>
                      </a:xfrm>
                    </p:grpSpPr>
                    <p:sp>
                      <p:nvSpPr>
                        <p:cNvPr id="2100" name="Oval 5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055" y="6120"/>
                          <a:ext cx="315" cy="315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/>
                        </a:p>
                      </p:txBody>
                    </p:sp>
                    <p:cxnSp>
                      <p:nvCxnSpPr>
                        <p:cNvPr id="2101" name="AutoShape 53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8104" y="6167"/>
                          <a:ext cx="208" cy="218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2102" name="AutoShape 54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H="1">
                          <a:off x="8103" y="6173"/>
                          <a:ext cx="202" cy="212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</p:grpSp>
                </p:grpSp>
              </p:grpSp>
              <p:grpSp>
                <p:nvGrpSpPr>
                  <p:cNvPr id="2103" name="Group 55"/>
                  <p:cNvGrpSpPr>
                    <a:grpSpLocks/>
                  </p:cNvGrpSpPr>
                  <p:nvPr/>
                </p:nvGrpSpPr>
                <p:grpSpPr bwMode="auto">
                  <a:xfrm>
                    <a:off x="8864" y="5595"/>
                    <a:ext cx="853" cy="393"/>
                    <a:chOff x="8864" y="5595"/>
                    <a:chExt cx="853" cy="393"/>
                  </a:xfrm>
                </p:grpSpPr>
                <p:cxnSp>
                  <p:nvCxnSpPr>
                    <p:cNvPr id="2104" name="AutoShape 56"/>
                    <p:cNvCxnSpPr>
                      <a:cxnSpLocks noChangeShapeType="1"/>
                    </p:cNvCxnSpPr>
                    <p:nvPr/>
                  </p:nvCxnSpPr>
                  <p:spPr bwMode="auto">
                    <a:xfrm flipH="1">
                      <a:off x="8864" y="5988"/>
                      <a:ext cx="853" cy="0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 type="triangle" w="med" len="med"/>
                    </a:ln>
                  </p:spPr>
                </p:cxnSp>
                <p:cxnSp>
                  <p:nvCxnSpPr>
                    <p:cNvPr id="2105" name="AutoShape 57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9717" y="5595"/>
                      <a:ext cx="0" cy="393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</p:grpSp>
            </p:grpSp>
          </p:grpSp>
          <p:grpSp>
            <p:nvGrpSpPr>
              <p:cNvPr id="2106" name="Group 58"/>
              <p:cNvGrpSpPr>
                <a:grpSpLocks/>
              </p:cNvGrpSpPr>
              <p:nvPr/>
            </p:nvGrpSpPr>
            <p:grpSpPr bwMode="auto">
              <a:xfrm>
                <a:off x="1753" y="4957"/>
                <a:ext cx="3275" cy="937"/>
                <a:chOff x="1753" y="4957"/>
                <a:chExt cx="3275" cy="937"/>
              </a:xfrm>
            </p:grpSpPr>
            <p:grpSp>
              <p:nvGrpSpPr>
                <p:cNvPr id="2107" name="Group 59"/>
                <p:cNvGrpSpPr>
                  <a:grpSpLocks/>
                </p:cNvGrpSpPr>
                <p:nvPr/>
              </p:nvGrpSpPr>
              <p:grpSpPr bwMode="auto">
                <a:xfrm>
                  <a:off x="2741" y="5133"/>
                  <a:ext cx="2287" cy="761"/>
                  <a:chOff x="2741" y="5133"/>
                  <a:chExt cx="2287" cy="761"/>
                </a:xfrm>
              </p:grpSpPr>
              <p:sp>
                <p:nvSpPr>
                  <p:cNvPr id="2108" name="Rectangle 60"/>
                  <p:cNvSpPr>
                    <a:spLocks noChangeArrowheads="1"/>
                  </p:cNvSpPr>
                  <p:nvPr/>
                </p:nvSpPr>
                <p:spPr bwMode="auto">
                  <a:xfrm>
                    <a:off x="2741" y="5133"/>
                    <a:ext cx="1966" cy="76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rPr>
                      <a:t>1</a:t>
                    </a:r>
                    <a:endParaRPr kumimoji="0" lang="ru-RU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cxnSp>
                <p:nvCxnSpPr>
                  <p:cNvPr id="2109" name="AutoShape 61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707" y="5497"/>
                    <a:ext cx="321" cy="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</p:cxnSp>
            </p:grpSp>
            <p:grpSp>
              <p:nvGrpSpPr>
                <p:cNvPr id="2110" name="Group 62"/>
                <p:cNvGrpSpPr>
                  <a:grpSpLocks/>
                </p:cNvGrpSpPr>
                <p:nvPr/>
              </p:nvGrpSpPr>
              <p:grpSpPr bwMode="auto">
                <a:xfrm>
                  <a:off x="1753" y="4957"/>
                  <a:ext cx="988" cy="540"/>
                  <a:chOff x="1753" y="4957"/>
                  <a:chExt cx="988" cy="540"/>
                </a:xfrm>
              </p:grpSpPr>
              <p:cxnSp>
                <p:nvCxnSpPr>
                  <p:cNvPr id="2111" name="AutoShape 63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1753" y="5497"/>
                    <a:ext cx="988" cy="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</p:cxnSp>
              <p:sp>
                <p:nvSpPr>
                  <p:cNvPr id="2112" name="Text Box 6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53" y="4957"/>
                    <a:ext cx="849" cy="425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rPr>
                      <a:t>220</a:t>
                    </a:r>
                    <a:r>
                      <a: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rPr>
                      <a:t>V</a:t>
                    </a:r>
                    <a:endParaRPr kumimoji="0" lang="ru-RU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</p:grpSp>
      <p:sp>
        <p:nvSpPr>
          <p:cNvPr id="72" name="TextBox 71"/>
          <p:cNvSpPr txBox="1"/>
          <p:nvPr/>
        </p:nvSpPr>
        <p:spPr>
          <a:xfrm>
            <a:off x="611560" y="5661248"/>
            <a:ext cx="8001056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Изделие работает от сети переменного тока 220В.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Контроллер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Arduino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Uno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осуществляет управление платой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EasyVR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в соответствии с разработанным алгоритмом и программным обеспечением.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uiExpand="1" build="p" animBg="1"/>
      <p:bldP spid="10" grpId="0" animBg="1"/>
      <p:bldP spid="7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64704"/>
            <a:ext cx="8643998" cy="5904656"/>
          </a:xfrm>
        </p:spPr>
        <p:txBody>
          <a:bodyPr>
            <a:normAutofit/>
          </a:bodyPr>
          <a:lstStyle/>
          <a:p>
            <a:pPr lvl="0" algn="just">
              <a:spcAft>
                <a:spcPts val="600"/>
              </a:spcAf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разработке корпуса изделия проект корпуса был разработан в среде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AutoDeck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Inventor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 применена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технология 3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-печати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Aft>
                <a:spcPts val="600"/>
              </a:spcAft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 разработке алгоритма и при написании программного обеспечения использовалась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технология написания программного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обеспечения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с учетом принципов объектно-ориентированного программирования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algn="just">
              <a:spcAft>
                <a:spcPts val="600"/>
              </a:spcAft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 проектировании аппаратной части изделия и в процессе ее сборки использовался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принцип "модульности"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(МУ и МПП) и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принцип "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масштабируемости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(т.е. изделие можно масштабировать, добавляя новые модули, заменяя старые или расширяя возможности, например, добавление МПП позволит увеличить количество портов-розеток);</a:t>
            </a:r>
          </a:p>
          <a:p>
            <a:pPr lvl="0" algn="just">
              <a:spcAft>
                <a:spcPts val="600"/>
              </a:spcAft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при практической реализации проекта была использована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технология распознавания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речи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обеспечивающая функцию распознавания голосовых команд путем анализа спектра голосовой команды.</a:t>
            </a:r>
          </a:p>
          <a:p>
            <a:pPr algn="just">
              <a:spcAft>
                <a:spcPts val="600"/>
              </a:spcAft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ри конструировании проекта было использовано следующее оборудование: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AC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DC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преобразователь, микроконтроллер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Arduino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Uno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плата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EasyVR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Shield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3.0, плата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Expansion Shield V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7.1, микрофон,  реле, розетки и пластиковый корпус.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16632"/>
            <a:ext cx="8784976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Технологии и оборудование:</a:t>
            </a:r>
          </a:p>
        </p:txBody>
      </p:sp>
      <p:pic>
        <p:nvPicPr>
          <p:cNvPr id="8" name="Рисунок 7" descr="20170729_141309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3528" y="836712"/>
            <a:ext cx="8640959" cy="4478997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pic>
        <p:nvPicPr>
          <p:cNvPr id="9" name="Рисунок 8" descr="D:\!Наше видео\Робототехника - лагерь 2017г\Умная розетка (лагерь 2 неделя)\Фото\20170729_155817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836712"/>
            <a:ext cx="7200800" cy="44644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378</TotalTime>
  <Words>348</Words>
  <Application>Microsoft Office PowerPoint</Application>
  <PresentationFormat>Экран (4:3)</PresentationFormat>
  <Paragraphs>35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Творческий проект на тему: УМНАЯ  РОЗЕТКА Выполнил: Титков Александр Ильич                  Руководитель: Романько Павел Николаевич</vt:lpstr>
      <vt:lpstr>Устройство и принцип работы «Умной розетки» 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Александр</dc:creator>
  <cp:lastModifiedBy>Илья</cp:lastModifiedBy>
  <cp:revision>52</cp:revision>
  <dcterms:created xsi:type="dcterms:W3CDTF">2017-09-18T10:23:00Z</dcterms:created>
  <dcterms:modified xsi:type="dcterms:W3CDTF">2017-09-19T13:26:01Z</dcterms:modified>
</cp:coreProperties>
</file>