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75" d="100"/>
          <a:sy n="75" d="100"/>
        </p:scale>
        <p:origin x="342" y="10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7500A-8806-42F1-85DC-07E5C3341C71}" type="datetimeFigureOut">
              <a:rPr lang="ru-RU" smtClean="0"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4C04-8E33-44FE-B31E-3AA9EB5D3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559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7500A-8806-42F1-85DC-07E5C3341C71}" type="datetimeFigureOut">
              <a:rPr lang="ru-RU" smtClean="0"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4C04-8E33-44FE-B31E-3AA9EB5D3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280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7500A-8806-42F1-85DC-07E5C3341C71}" type="datetimeFigureOut">
              <a:rPr lang="ru-RU" smtClean="0"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4C04-8E33-44FE-B31E-3AA9EB5D3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875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7500A-8806-42F1-85DC-07E5C3341C71}" type="datetimeFigureOut">
              <a:rPr lang="ru-RU" smtClean="0"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4C04-8E33-44FE-B31E-3AA9EB5D3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190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7500A-8806-42F1-85DC-07E5C3341C71}" type="datetimeFigureOut">
              <a:rPr lang="ru-RU" smtClean="0"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4C04-8E33-44FE-B31E-3AA9EB5D3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331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7500A-8806-42F1-85DC-07E5C3341C71}" type="datetimeFigureOut">
              <a:rPr lang="ru-RU" smtClean="0"/>
              <a:t>27.08.2018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4C04-8E33-44FE-B31E-3AA9EB5D3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465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7500A-8806-42F1-85DC-07E5C3341C71}" type="datetimeFigureOut">
              <a:rPr lang="ru-RU" smtClean="0"/>
              <a:t>27.08.2018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4C04-8E33-44FE-B31E-3AA9EB5D3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303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7500A-8806-42F1-85DC-07E5C3341C71}" type="datetimeFigureOut">
              <a:rPr lang="ru-RU" smtClean="0"/>
              <a:t>27.08.2018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4C04-8E33-44FE-B31E-3AA9EB5D3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321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7500A-8806-42F1-85DC-07E5C3341C71}" type="datetimeFigureOut">
              <a:rPr lang="ru-RU" smtClean="0"/>
              <a:t>27.08.2018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4C04-8E33-44FE-B31E-3AA9EB5D3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56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7500A-8806-42F1-85DC-07E5C3341C71}" type="datetimeFigureOut">
              <a:rPr lang="ru-RU" smtClean="0"/>
              <a:t>27.08.2018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4C04-8E33-44FE-B31E-3AA9EB5D3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892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7500A-8806-42F1-85DC-07E5C3341C71}" type="datetimeFigureOut">
              <a:rPr lang="ru-RU" smtClean="0"/>
              <a:t>27.08.2018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4C04-8E33-44FE-B31E-3AA9EB5D3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363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7500A-8806-42F1-85DC-07E5C3341C71}" type="datetimeFigureOut">
              <a:rPr lang="ru-RU" smtClean="0"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84C04-8E33-44FE-B31E-3AA9EB5D3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698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url?sa=t&amp;rct=j&amp;q=&amp;esrc=s&amp;source=web&amp;cd=1&amp;cad=rja&amp;uact=8&amp;ved=0ahUKEwjd1Yr35fTXAhVlCpoKHa8tBlcQFggoMAA&amp;url=https://pythonworld.ru/&amp;usg=AOvVaw3aIx4mK5FLaRDPLKk4-xhl" TargetMode="External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D:\проект\Рисунок4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7" y="-413123"/>
            <a:ext cx="9721851" cy="780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86" y="-642966"/>
            <a:ext cx="10364788" cy="871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91544" y="-315416"/>
            <a:ext cx="8455037" cy="1384995"/>
          </a:xfrm>
          <a:prstGeom prst="rect">
            <a:avLst/>
          </a:prstGeom>
          <a:solidFill>
            <a:srgbClr val="FFFFFF">
              <a:alpha val="60000"/>
            </a:srgbClr>
          </a:solidFill>
          <a:effectLst>
            <a:softEdge rad="317500"/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coolSlan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endParaRPr lang="en-US" b="1" cap="all" dirty="0">
              <a:ln w="0"/>
              <a:gradFill>
                <a:gsLst>
                  <a:gs pos="21000">
                    <a:srgbClr val="0000FF"/>
                  </a:gs>
                  <a:gs pos="86000">
                    <a:srgbClr val="8F8FFF"/>
                  </a:gs>
                  <a:gs pos="100000">
                    <a:schemeClr val="bg1"/>
                  </a:gs>
                </a:gsLst>
                <a:lin ang="5400000" scaled="0"/>
              </a:gradFill>
            </a:endParaRPr>
          </a:p>
          <a:p>
            <a:pPr algn="ctr">
              <a:defRPr/>
            </a:pPr>
            <a:r>
              <a:rPr lang="ru-RU" sz="4800" b="1" cap="all" dirty="0">
                <a:ln w="0"/>
                <a:gradFill>
                  <a:gsLst>
                    <a:gs pos="21000">
                      <a:srgbClr val="0000FF"/>
                    </a:gs>
                    <a:gs pos="86000">
                      <a:srgbClr val="8F8FFF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Arial Black" pitchFamily="34" charset="0"/>
              </a:rPr>
              <a:t>Цели</a:t>
            </a:r>
            <a:endParaRPr lang="en-US" sz="3200" b="1" cap="all" dirty="0">
              <a:ln w="0"/>
              <a:gradFill>
                <a:gsLst>
                  <a:gs pos="21000">
                    <a:srgbClr val="0000FF"/>
                  </a:gs>
                  <a:gs pos="86000">
                    <a:srgbClr val="8F8FFF"/>
                  </a:gs>
                  <a:gs pos="100000">
                    <a:schemeClr val="bg1"/>
                  </a:gs>
                </a:gsLst>
                <a:lin ang="5400000" scaled="0"/>
              </a:gradFill>
              <a:latin typeface="Arial Black" pitchFamily="34" charset="0"/>
            </a:endParaRPr>
          </a:p>
          <a:p>
            <a:pPr>
              <a:defRPr/>
            </a:pPr>
            <a:endParaRPr lang="ru-RU" b="1" cap="all" dirty="0">
              <a:ln w="0"/>
              <a:gradFill>
                <a:gsLst>
                  <a:gs pos="21000">
                    <a:srgbClr val="0000FF"/>
                  </a:gs>
                  <a:gs pos="86000">
                    <a:srgbClr val="8F8FFF"/>
                  </a:gs>
                  <a:gs pos="100000">
                    <a:schemeClr val="bg1"/>
                  </a:gs>
                </a:gsLst>
                <a:lin ang="5400000" scaled="0"/>
              </a:gradFill>
            </a:endParaRPr>
          </a:p>
        </p:txBody>
      </p:sp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2208213" y="2133600"/>
            <a:ext cx="1079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" name="TextBox 2"/>
          <p:cNvSpPr txBox="1"/>
          <p:nvPr/>
        </p:nvSpPr>
        <p:spPr>
          <a:xfrm>
            <a:off x="1737548" y="980728"/>
            <a:ext cx="8930452" cy="32624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ru-RU" sz="2000" b="1" cap="all" dirty="0">
                <a:ln w="0"/>
                <a:gradFill>
                  <a:gsLst>
                    <a:gs pos="21000">
                      <a:srgbClr val="0000FF"/>
                    </a:gs>
                    <a:gs pos="86000">
                      <a:srgbClr val="8F8FFF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Arial Black" pitchFamily="34" charset="0"/>
              </a:rPr>
              <a:t>Создать </a:t>
            </a:r>
            <a:r>
              <a:rPr lang="ru-RU" sz="2000" b="1" cap="all" dirty="0">
                <a:ln w="0"/>
                <a:gradFill>
                  <a:gsLst>
                    <a:gs pos="21000">
                      <a:srgbClr val="0000FF"/>
                    </a:gs>
                    <a:gs pos="86000">
                      <a:srgbClr val="8F8FFF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Arial Black" pitchFamily="34" charset="0"/>
              </a:rPr>
              <a:t>Аппаратно-программный комплекс для сбора и обработки </a:t>
            </a:r>
            <a:r>
              <a:rPr lang="ru-RU" sz="2000" b="1" cap="all" dirty="0">
                <a:ln w="0"/>
                <a:gradFill>
                  <a:gsLst>
                    <a:gs pos="21000">
                      <a:srgbClr val="0000FF"/>
                    </a:gs>
                    <a:gs pos="86000">
                      <a:srgbClr val="8F8FFF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Arial Black" pitchFamily="34" charset="0"/>
              </a:rPr>
              <a:t>метеоданных с полей агропромышленных предприятий.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000" b="1" cap="all" dirty="0">
                <a:ln w="0"/>
                <a:gradFill>
                  <a:gsLst>
                    <a:gs pos="21000">
                      <a:srgbClr val="0000FF"/>
                    </a:gs>
                    <a:gs pos="86000">
                      <a:srgbClr val="8F8FFF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Arial Black" pitchFamily="34" charset="0"/>
              </a:rPr>
              <a:t>Разработать программное обеспечение обработки, анализа и протоколирования получаемых данных на едином узле управления.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ru-RU" sz="2000" b="1" cap="all" dirty="0">
              <a:ln w="0"/>
              <a:gradFill>
                <a:gsLst>
                  <a:gs pos="21000">
                    <a:srgbClr val="0000FF"/>
                  </a:gs>
                  <a:gs pos="86000">
                    <a:srgbClr val="8F8FFF"/>
                  </a:gs>
                  <a:gs pos="100000">
                    <a:schemeClr val="bg1"/>
                  </a:gs>
                </a:gsLst>
                <a:lin ang="5400000" scaled="0"/>
              </a:gradFill>
              <a:latin typeface="Arial Black" pitchFamily="34" charset="0"/>
            </a:endParaRPr>
          </a:p>
          <a:p>
            <a:pPr algn="ctr">
              <a:defRPr/>
            </a:pPr>
            <a:r>
              <a:rPr lang="ru-RU" sz="4800" b="1" cap="all" dirty="0">
                <a:ln w="0"/>
                <a:gradFill>
                  <a:gsLst>
                    <a:gs pos="21000">
                      <a:srgbClr val="0000FF"/>
                    </a:gs>
                    <a:gs pos="86000">
                      <a:srgbClr val="8F8FFF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Arial Black" pitchFamily="34" charset="0"/>
              </a:rPr>
              <a:t>Задачи:</a:t>
            </a:r>
          </a:p>
          <a:p>
            <a:pPr>
              <a:defRPr/>
            </a:pPr>
            <a:endParaRPr lang="ru-RU" b="1" cap="all" dirty="0">
              <a:ln w="0"/>
              <a:gradFill>
                <a:gsLst>
                  <a:gs pos="21000">
                    <a:srgbClr val="0000FF"/>
                  </a:gs>
                  <a:gs pos="86000">
                    <a:srgbClr val="8F8FFF"/>
                  </a:gs>
                  <a:gs pos="100000">
                    <a:schemeClr val="bg1"/>
                  </a:gs>
                </a:gsLst>
                <a:lin ang="5400000" scaled="0"/>
              </a:gra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1545" y="4077072"/>
            <a:ext cx="7935851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ru-RU" b="1" cap="all" dirty="0">
                <a:ln w="0"/>
                <a:gradFill>
                  <a:gsLst>
                    <a:gs pos="21000">
                      <a:srgbClr val="0000FF"/>
                    </a:gs>
                    <a:gs pos="86000">
                      <a:srgbClr val="8F8FFF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Arial Black" pitchFamily="34" charset="0"/>
              </a:rPr>
              <a:t>Разработать  устройство и алгоритм функционирования.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b="1" cap="all" dirty="0">
                <a:ln w="0"/>
                <a:gradFill>
                  <a:gsLst>
                    <a:gs pos="21000">
                      <a:srgbClr val="0000FF"/>
                    </a:gs>
                    <a:gs pos="86000">
                      <a:srgbClr val="8F8FFF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Arial Black" pitchFamily="34" charset="0"/>
              </a:rPr>
              <a:t>Анализ программного обеспечения для создания программы обработки данных.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b="1" cap="all" dirty="0">
                <a:ln w="0"/>
                <a:gradFill>
                  <a:gsLst>
                    <a:gs pos="21000">
                      <a:srgbClr val="0000FF"/>
                    </a:gs>
                    <a:gs pos="86000">
                      <a:srgbClr val="8F8FFF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Arial Black" pitchFamily="34" charset="0"/>
              </a:rPr>
              <a:t>Разработать интерфейс пользователя программного обеспечения</a:t>
            </a:r>
            <a:endParaRPr lang="ru-RU" b="1" cap="all" dirty="0">
              <a:ln w="0"/>
              <a:gradFill>
                <a:gsLst>
                  <a:gs pos="21000">
                    <a:srgbClr val="0000FF"/>
                  </a:gs>
                  <a:gs pos="86000">
                    <a:srgbClr val="8F8FFF"/>
                  </a:gs>
                  <a:gs pos="100000">
                    <a:schemeClr val="bg1"/>
                  </a:gs>
                </a:gsLst>
                <a:lin ang="5400000" scaled="0"/>
              </a:gradFill>
              <a:latin typeface="Arial Black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b="1" cap="all" dirty="0">
                <a:ln w="0"/>
                <a:gradFill>
                  <a:gsLst>
                    <a:gs pos="21000">
                      <a:srgbClr val="0000FF"/>
                    </a:gs>
                    <a:gs pos="86000">
                      <a:srgbClr val="8F8FFF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Arial Black" pitchFamily="34" charset="0"/>
              </a:rPr>
              <a:t>Провести тестирование устройства в реальных условиях.</a:t>
            </a:r>
            <a:endParaRPr lang="ru-RU" b="1" cap="all" dirty="0">
              <a:ln w="0"/>
              <a:gradFill>
                <a:gsLst>
                  <a:gs pos="21000">
                    <a:srgbClr val="0000FF"/>
                  </a:gs>
                  <a:gs pos="86000">
                    <a:srgbClr val="8F8FFF"/>
                  </a:gs>
                  <a:gs pos="100000">
                    <a:schemeClr val="bg1"/>
                  </a:gs>
                </a:gsLst>
                <a:lin ang="5400000" scaled="0"/>
              </a:gradFill>
              <a:latin typeface="Arial Black" pitchFamily="34" charset="0"/>
            </a:endParaRPr>
          </a:p>
        </p:txBody>
      </p:sp>
      <p:pic>
        <p:nvPicPr>
          <p:cNvPr id="8" name="Picture 8" descr="D:\проект\Рисунок4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914" y="-651853"/>
            <a:ext cx="9721851" cy="780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580458" y="3590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baseline="0" noProof="0" smtClean="0">
                <a:ln w="0"/>
                <a:gradFill>
                  <a:gsLst>
                    <a:gs pos="21000">
                      <a:srgbClr val="0000FF"/>
                    </a:gs>
                    <a:gs pos="86000">
                      <a:srgbClr val="8F8FFF"/>
                    </a:gs>
                    <a:gs pos="100000">
                      <a:sysClr val="window" lastClr="FFFFFF"/>
                    </a:gs>
                  </a:gsLst>
                  <a:lin ang="5400000" scaled="0"/>
                </a:gra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Актуальность сбора метеоданных в агропромышленной сфере</a:t>
            </a:r>
            <a:endParaRPr kumimoji="0" lang="ru-RU" sz="2800" b="1" i="0" u="none" strike="noStrike" kern="1200" cap="all" spc="0" normalizeH="0" baseline="0" noProof="0" dirty="0">
              <a:ln w="0"/>
              <a:gradFill>
                <a:gsLst>
                  <a:gs pos="21000">
                    <a:srgbClr val="0000FF"/>
                  </a:gs>
                  <a:gs pos="86000">
                    <a:srgbClr val="8F8FFF"/>
                  </a:gs>
                  <a:gs pos="100000">
                    <a:sysClr val="window" lastClr="FFFFFF"/>
                  </a:gs>
                </a:gsLst>
                <a:lin ang="5400000" scaled="0"/>
              </a:gra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2009054" y="131806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1" i="0" u="none" strike="noStrike" kern="1200" cap="all" spc="0" normalizeH="0" baseline="0" noProof="0" smtClean="0">
                <a:ln w="0"/>
                <a:gradFill>
                  <a:gsLst>
                    <a:gs pos="21000">
                      <a:srgbClr val="0000FF"/>
                    </a:gs>
                    <a:gs pos="86000">
                      <a:srgbClr val="8F8FFF"/>
                    </a:gs>
                    <a:gs pos="100000">
                      <a:sysClr val="window" lastClr="FFFFFF"/>
                    </a:gs>
                  </a:gsLst>
                  <a:lin ang="5400000" scaled="0"/>
                </a:gra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Получение метеоданных актуальных для конкретного местоположения с учётом рисков в сельском хозяйстве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2000" b="1" i="0" u="none" strike="noStrike" kern="1200" cap="all" spc="0" normalizeH="0" baseline="0" noProof="0" smtClean="0">
              <a:ln w="0"/>
              <a:gradFill>
                <a:gsLst>
                  <a:gs pos="21000">
                    <a:srgbClr val="0000FF"/>
                  </a:gs>
                  <a:gs pos="86000">
                    <a:srgbClr val="8F8FFF"/>
                  </a:gs>
                  <a:gs pos="100000">
                    <a:sysClr val="window" lastClr="FFFFFF"/>
                  </a:gs>
                </a:gsLst>
                <a:lin ang="5400000" scaled="0"/>
              </a:gra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1" i="0" u="none" strike="noStrike" kern="1200" cap="all" spc="0" normalizeH="0" baseline="0" noProof="0" smtClean="0">
                <a:ln w="0"/>
                <a:gradFill>
                  <a:gsLst>
                    <a:gs pos="21000">
                      <a:srgbClr val="0000FF"/>
                    </a:gs>
                    <a:gs pos="86000">
                      <a:srgbClr val="8F8FFF"/>
                    </a:gs>
                    <a:gs pos="100000">
                      <a:sysClr val="window" lastClr="FFFFFF"/>
                    </a:gs>
                  </a:gsLst>
                  <a:lin ang="5400000" scaled="0"/>
                </a:gra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Оперативная информация по изменению погодных условий на конкретном поле сельскохозяйственных угодий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2000" b="1" i="0" u="none" strike="noStrike" kern="1200" cap="all" spc="0" normalizeH="0" baseline="0" noProof="0" smtClean="0">
              <a:ln w="0"/>
              <a:gradFill>
                <a:gsLst>
                  <a:gs pos="21000">
                    <a:srgbClr val="0000FF"/>
                  </a:gs>
                  <a:gs pos="86000">
                    <a:srgbClr val="8F8FFF"/>
                  </a:gs>
                  <a:gs pos="100000">
                    <a:sysClr val="window" lastClr="FFFFFF"/>
                  </a:gs>
                </a:gsLst>
                <a:lin ang="5400000" scaled="0"/>
              </a:gra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1" i="0" u="none" strike="noStrike" kern="1200" cap="all" spc="0" normalizeH="0" baseline="0" noProof="0" smtClean="0">
                <a:ln w="0"/>
                <a:gradFill>
                  <a:gsLst>
                    <a:gs pos="21000">
                      <a:srgbClr val="0000FF"/>
                    </a:gs>
                    <a:gs pos="86000">
                      <a:srgbClr val="8F8FFF"/>
                    </a:gs>
                    <a:gs pos="100000">
                      <a:sysClr val="window" lastClr="FFFFFF"/>
                    </a:gs>
                  </a:gsLst>
                  <a:lin ang="5400000" scaled="0"/>
                </a:gra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Простой доступ к получению метеоданных, выдача метеоданных в автоматическом режиме через заданный промежуток времени.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b="1" i="0" u="none" strike="noStrike" kern="1200" cap="all" spc="0" normalizeH="0" baseline="0" noProof="0" smtClean="0">
              <a:ln w="0"/>
              <a:gradFill>
                <a:gsLst>
                  <a:gs pos="21000">
                    <a:srgbClr val="0000FF"/>
                  </a:gs>
                  <a:gs pos="86000">
                    <a:srgbClr val="8F8FFF"/>
                  </a:gs>
                  <a:gs pos="100000">
                    <a:sysClr val="window" lastClr="FFFFFF"/>
                  </a:gs>
                </a:gsLst>
                <a:lin ang="5400000" scaled="0"/>
              </a:gra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1" i="0" u="none" strike="noStrike" kern="1200" cap="all" spc="0" normalizeH="0" baseline="0" noProof="0" smtClean="0">
                <a:ln w="0"/>
                <a:gradFill>
                  <a:gsLst>
                    <a:gs pos="21000">
                      <a:srgbClr val="0000FF"/>
                    </a:gs>
                    <a:gs pos="86000">
                      <a:srgbClr val="8F8FFF"/>
                    </a:gs>
                    <a:gs pos="100000">
                      <a:sysClr val="window" lastClr="FFFFFF"/>
                    </a:gs>
                  </a:gsLst>
                  <a:lin ang="5400000" scaled="0"/>
                </a:gra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Протоколирование данных для дальнейшего анализа влияния погодных условий на урожай сельхоз. Культур за несколько лет</a:t>
            </a:r>
            <a:endParaRPr kumimoji="0" lang="ru-RU" sz="2000" b="1" i="0" u="none" strike="noStrike" kern="1200" cap="all" spc="0" normalizeH="0" baseline="0" noProof="0" dirty="0" smtClean="0">
              <a:ln w="0"/>
              <a:gradFill>
                <a:gsLst>
                  <a:gs pos="21000">
                    <a:srgbClr val="0000FF"/>
                  </a:gs>
                  <a:gs pos="86000">
                    <a:srgbClr val="8F8FFF"/>
                  </a:gs>
                  <a:gs pos="100000">
                    <a:sysClr val="window" lastClr="FFFFFF"/>
                  </a:gs>
                </a:gsLst>
                <a:lin ang="5400000" scaled="0"/>
              </a:gra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14" name="Picture 3" descr="D:\проект\Рисунок4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422" y="-404236"/>
            <a:ext cx="9721851" cy="780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:\проект\Рисунок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947" y="-211995"/>
            <a:ext cx="9220644" cy="740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D:\проект\В сборе.png"/>
          <p:cNvPicPr>
            <a:picLocks noChangeAspect="1" noChangeArrowheads="1"/>
          </p:cNvPicPr>
          <p:nvPr/>
        </p:nvPicPr>
        <p:blipFill>
          <a:blip r:embed="rId5" cstate="print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042" y="3791746"/>
            <a:ext cx="3168352" cy="310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30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0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90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6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7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725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775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3077" grpId="0"/>
      <p:bldP spid="3" grpId="0" build="allAtOnce"/>
      <p:bldP spid="4" grpId="0" build="allAtOnce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проект\бел рис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686" y="-269107"/>
            <a:ext cx="9721850" cy="780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367" y="1380838"/>
            <a:ext cx="3782244" cy="2251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3040">
            <a:off x="1508622" y="3945555"/>
            <a:ext cx="3918863" cy="263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Картинки по запросу ыре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81700" y="4329435"/>
            <a:ext cx="1798677" cy="1871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Картинки по запросу Цифровой датчик влажности HTU21D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622" y="1268761"/>
            <a:ext cx="2273755" cy="2339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1991544" y="88135"/>
            <a:ext cx="3781084" cy="1477328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34000"/>
                </a:srgbClr>
              </a:gs>
              <a:gs pos="44000">
                <a:srgbClr val="85C2FF"/>
              </a:gs>
              <a:gs pos="50000">
                <a:srgbClr val="C4D6EB"/>
              </a:gs>
              <a:gs pos="8000">
                <a:srgbClr val="FFEBFA">
                  <a:alpha val="75000"/>
                </a:srgbClr>
              </a:gs>
            </a:gsLst>
            <a:lin ang="12000000" scaled="0"/>
            <a:tileRect/>
          </a:gradFill>
          <a:effectLst>
            <a:softEdge rad="317500"/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coolSlan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endParaRPr lang="en-US" b="1" cap="all" dirty="0">
              <a:ln w="0"/>
              <a:gradFill>
                <a:gsLst>
                  <a:gs pos="21000">
                    <a:srgbClr val="0000FF"/>
                  </a:gs>
                  <a:gs pos="86000">
                    <a:srgbClr val="8F8FFF"/>
                  </a:gs>
                  <a:gs pos="100000">
                    <a:schemeClr val="bg1"/>
                  </a:gs>
                </a:gsLst>
                <a:lin ang="5400000" scaled="0"/>
              </a:gradFill>
            </a:endParaRPr>
          </a:p>
          <a:p>
            <a:pPr>
              <a:defRPr/>
            </a:pPr>
            <a:r>
              <a:rPr lang="ru-RU" sz="5400" b="1" cap="all" dirty="0">
                <a:ln w="0"/>
                <a:gradFill>
                  <a:gsLst>
                    <a:gs pos="21000">
                      <a:srgbClr val="0000FF"/>
                    </a:gs>
                    <a:gs pos="86000">
                      <a:srgbClr val="8F8FFF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Arial Black" pitchFamily="34" charset="0"/>
              </a:rPr>
              <a:t>СОСТАВ</a:t>
            </a:r>
            <a:endParaRPr lang="en-US" sz="3600" b="1" cap="all" dirty="0">
              <a:ln w="0"/>
              <a:gradFill>
                <a:gsLst>
                  <a:gs pos="21000">
                    <a:srgbClr val="0000FF"/>
                  </a:gs>
                  <a:gs pos="86000">
                    <a:srgbClr val="8F8FFF"/>
                  </a:gs>
                  <a:gs pos="100000">
                    <a:schemeClr val="bg1"/>
                  </a:gs>
                </a:gsLst>
                <a:lin ang="5400000" scaled="0"/>
              </a:gradFill>
              <a:latin typeface="Arial Black" pitchFamily="34" charset="0"/>
            </a:endParaRPr>
          </a:p>
          <a:p>
            <a:pPr>
              <a:defRPr/>
            </a:pPr>
            <a:endParaRPr lang="ru-RU" b="1" cap="all" dirty="0">
              <a:ln w="0"/>
              <a:gradFill>
                <a:gsLst>
                  <a:gs pos="21000">
                    <a:srgbClr val="0000FF"/>
                  </a:gs>
                  <a:gs pos="86000">
                    <a:srgbClr val="8F8FFF"/>
                  </a:gs>
                  <a:gs pos="100000">
                    <a:schemeClr val="bg1"/>
                  </a:gs>
                </a:gsLst>
                <a:lin ang="5400000" scaled="0"/>
              </a:gra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927648" y="3632174"/>
            <a:ext cx="2438984" cy="400110"/>
          </a:xfrm>
          <a:prstGeom prst="rect">
            <a:avLst/>
          </a:prstGeom>
          <a:solidFill>
            <a:srgbClr val="FFFFFF">
              <a:alpha val="65098"/>
            </a:srgb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err="1">
                <a:ln w="0"/>
                <a:gradFill>
                  <a:gsLst>
                    <a:gs pos="21000">
                      <a:srgbClr val="0000FF"/>
                    </a:gs>
                    <a:gs pos="86000">
                      <a:srgbClr val="8F8FFF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Arial Black" pitchFamily="34" charset="0"/>
              </a:rPr>
              <a:t>Arduino</a:t>
            </a:r>
            <a:r>
              <a:rPr lang="ru-RU" sz="2000" b="1" cap="all" dirty="0">
                <a:ln w="0"/>
                <a:gradFill>
                  <a:gsLst>
                    <a:gs pos="21000">
                      <a:srgbClr val="0000FF"/>
                    </a:gs>
                    <a:gs pos="86000">
                      <a:srgbClr val="8F8FFF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Arial Black" pitchFamily="34" charset="0"/>
              </a:rPr>
              <a:t> UNО</a:t>
            </a:r>
            <a:endParaRPr lang="ru-RU" sz="2000" b="1" cap="all" dirty="0">
              <a:ln w="0"/>
              <a:gradFill>
                <a:gsLst>
                  <a:gs pos="21000">
                    <a:srgbClr val="0000FF"/>
                  </a:gs>
                  <a:gs pos="86000">
                    <a:srgbClr val="8F8FFF"/>
                  </a:gs>
                  <a:gs pos="100000">
                    <a:schemeClr val="bg1"/>
                  </a:gs>
                </a:gsLst>
                <a:lin ang="5400000" scaled="0"/>
              </a:gradFill>
              <a:latin typeface="Arial Black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947929" y="5693187"/>
            <a:ext cx="3540559" cy="646331"/>
          </a:xfrm>
          <a:prstGeom prst="rect">
            <a:avLst/>
          </a:prstGeom>
          <a:solidFill>
            <a:srgbClr val="FFFFFF">
              <a:alpha val="65098"/>
            </a:srgb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ln w="0"/>
                <a:gradFill>
                  <a:gsLst>
                    <a:gs pos="21000">
                      <a:srgbClr val="0000FF"/>
                    </a:gs>
                    <a:gs pos="86000">
                      <a:srgbClr val="8F8FFF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Arial Black" pitchFamily="34" charset="0"/>
              </a:rPr>
              <a:t>Датчик </a:t>
            </a:r>
            <a:r>
              <a:rPr lang="ru-RU" b="1" cap="all" dirty="0">
                <a:ln w="0"/>
                <a:gradFill>
                  <a:gsLst>
                    <a:gs pos="21000">
                      <a:srgbClr val="0000FF"/>
                    </a:gs>
                    <a:gs pos="86000">
                      <a:srgbClr val="8F8FFF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Arial Black" pitchFamily="34" charset="0"/>
              </a:rPr>
              <a:t>влажности </a:t>
            </a:r>
            <a:r>
              <a:rPr lang="ru-RU" b="1" cap="all" dirty="0">
                <a:ln w="0"/>
                <a:gradFill>
                  <a:gsLst>
                    <a:gs pos="21000">
                      <a:srgbClr val="0000FF"/>
                    </a:gs>
                    <a:gs pos="86000">
                      <a:srgbClr val="8F8FFF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Arial Black" pitchFamily="34" charset="0"/>
              </a:rPr>
              <a:t>и </a:t>
            </a:r>
            <a:r>
              <a:rPr lang="ru-RU" b="1" cap="all" dirty="0">
                <a:ln w="0"/>
                <a:gradFill>
                  <a:gsLst>
                    <a:gs pos="21000">
                      <a:srgbClr val="0000FF"/>
                    </a:gs>
                    <a:gs pos="86000">
                      <a:srgbClr val="8F8FFF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Arial Black" pitchFamily="34" charset="0"/>
              </a:rPr>
              <a:t>температуры</a:t>
            </a:r>
            <a:r>
              <a:rPr lang="en-US" b="1" cap="all" dirty="0">
                <a:ln w="0"/>
                <a:gradFill>
                  <a:gsLst>
                    <a:gs pos="21000">
                      <a:srgbClr val="0000FF"/>
                    </a:gs>
                    <a:gs pos="86000">
                      <a:srgbClr val="8F8FFF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Arial Black" pitchFamily="34" charset="0"/>
              </a:rPr>
              <a:t> SHT</a:t>
            </a:r>
            <a:r>
              <a:rPr lang="ru-RU" b="1" cap="all" dirty="0">
                <a:ln w="0"/>
                <a:gradFill>
                  <a:gsLst>
                    <a:gs pos="21000">
                      <a:srgbClr val="0000FF"/>
                    </a:gs>
                    <a:gs pos="86000">
                      <a:srgbClr val="8F8FFF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Arial Black" pitchFamily="34" charset="0"/>
              </a:rPr>
              <a:t>10</a:t>
            </a:r>
            <a:endParaRPr lang="ru-RU" b="1" cap="all" dirty="0">
              <a:ln w="0"/>
              <a:gradFill>
                <a:gsLst>
                  <a:gs pos="21000">
                    <a:srgbClr val="0000FF"/>
                  </a:gs>
                  <a:gs pos="86000">
                    <a:srgbClr val="8F8FFF"/>
                  </a:gs>
                  <a:gs pos="100000">
                    <a:schemeClr val="bg1"/>
                  </a:gs>
                </a:gsLst>
                <a:lin ang="5400000" scaled="0"/>
              </a:gradFill>
              <a:latin typeface="Arial Black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06621" y="3032010"/>
            <a:ext cx="2438984" cy="1200329"/>
          </a:xfrm>
          <a:prstGeom prst="rect">
            <a:avLst/>
          </a:prstGeom>
          <a:solidFill>
            <a:srgbClr val="FFFFFF">
              <a:alpha val="65098"/>
            </a:srgb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ln w="0"/>
                <a:gradFill>
                  <a:gsLst>
                    <a:gs pos="21000">
                      <a:srgbClr val="0000FF"/>
                    </a:gs>
                    <a:gs pos="86000">
                      <a:srgbClr val="8F8FFF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Arial Black" pitchFamily="34" charset="0"/>
              </a:rPr>
              <a:t>датчик температуры и влажности HTU21D</a:t>
            </a:r>
            <a:endParaRPr lang="ru-RU" b="1" cap="all" dirty="0">
              <a:ln w="0"/>
              <a:gradFill>
                <a:gsLst>
                  <a:gs pos="21000">
                    <a:srgbClr val="0000FF"/>
                  </a:gs>
                  <a:gs pos="86000">
                    <a:srgbClr val="8F8FFF"/>
                  </a:gs>
                  <a:gs pos="100000">
                    <a:schemeClr val="bg1"/>
                  </a:gs>
                </a:gsLst>
                <a:lin ang="5400000" scaled="0"/>
              </a:gradFill>
              <a:latin typeface="Arial Black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77183" y="5693187"/>
            <a:ext cx="2990501" cy="1015663"/>
          </a:xfrm>
          <a:prstGeom prst="rect">
            <a:avLst/>
          </a:prstGeom>
          <a:solidFill>
            <a:srgbClr val="FFFFFF">
              <a:alpha val="65098"/>
            </a:srgb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err="1">
                <a:ln w="0"/>
                <a:gradFill>
                  <a:gsLst>
                    <a:gs pos="21000">
                      <a:srgbClr val="0000FF"/>
                    </a:gs>
                    <a:gs pos="86000">
                      <a:srgbClr val="8F8FFF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Arial Black" pitchFamily="34" charset="0"/>
              </a:rPr>
              <a:t>Радиомодуль</a:t>
            </a:r>
            <a:r>
              <a:rPr lang="ru-RU" sz="2000" b="1" cap="all" dirty="0">
                <a:ln w="0"/>
                <a:gradFill>
                  <a:gsLst>
                    <a:gs pos="21000">
                      <a:srgbClr val="0000FF"/>
                    </a:gs>
                    <a:gs pos="86000">
                      <a:srgbClr val="8F8FFF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Arial Black" pitchFamily="34" charset="0"/>
              </a:rPr>
              <a:t> </a:t>
            </a:r>
            <a:endParaRPr lang="ru-RU" sz="2000" b="1" cap="all" dirty="0">
              <a:ln w="0"/>
              <a:gradFill>
                <a:gsLst>
                  <a:gs pos="21000">
                    <a:srgbClr val="0000FF"/>
                  </a:gs>
                  <a:gs pos="86000">
                    <a:srgbClr val="8F8FFF"/>
                  </a:gs>
                  <a:gs pos="100000">
                    <a:schemeClr val="bg1"/>
                  </a:gs>
                </a:gsLst>
                <a:lin ang="5400000" scaled="0"/>
              </a:gradFill>
              <a:latin typeface="Arial Black" pitchFamily="34" charset="0"/>
            </a:endParaRPr>
          </a:p>
          <a:p>
            <a:pPr algn="ctr"/>
            <a:r>
              <a:rPr lang="ru-RU" sz="2000" b="1" cap="all" dirty="0">
                <a:ln w="0"/>
                <a:gradFill>
                  <a:gsLst>
                    <a:gs pos="21000">
                      <a:srgbClr val="0000FF"/>
                    </a:gs>
                    <a:gs pos="86000">
                      <a:srgbClr val="8F8FFF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Arial Black" pitchFamily="34" charset="0"/>
              </a:rPr>
              <a:t>NRF24L01+PA+LNA </a:t>
            </a:r>
            <a:endParaRPr lang="ru-RU" sz="2000" b="1" cap="all" dirty="0">
              <a:ln w="0"/>
              <a:gradFill>
                <a:gsLst>
                  <a:gs pos="21000">
                    <a:srgbClr val="0000FF"/>
                  </a:gs>
                  <a:gs pos="86000">
                    <a:srgbClr val="8F8FFF"/>
                  </a:gs>
                  <a:gs pos="100000">
                    <a:schemeClr val="bg1"/>
                  </a:gs>
                </a:gsLst>
                <a:lin ang="5400000" scaled="0"/>
              </a:gradFill>
              <a:latin typeface="Arial Black" pitchFamily="34" charset="0"/>
            </a:endParaRPr>
          </a:p>
          <a:p>
            <a:pPr algn="ctr"/>
            <a:endParaRPr lang="ru-RU" sz="2000" b="1" cap="all" dirty="0">
              <a:ln w="0"/>
              <a:gradFill>
                <a:gsLst>
                  <a:gs pos="21000">
                    <a:srgbClr val="0000FF"/>
                  </a:gs>
                  <a:gs pos="86000">
                    <a:srgbClr val="8F8FFF"/>
                  </a:gs>
                  <a:gs pos="100000">
                    <a:schemeClr val="bg1"/>
                  </a:gs>
                </a:gsLst>
                <a:lin ang="5400000" scaled="0"/>
              </a:gradFill>
              <a:latin typeface="Arial Black" pitchFamily="34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694" y="1171028"/>
            <a:ext cx="3178557" cy="247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550" y="4160329"/>
            <a:ext cx="3346450" cy="2511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8239140" y="3385606"/>
            <a:ext cx="1590500" cy="769441"/>
          </a:xfrm>
          <a:prstGeom prst="rect">
            <a:avLst/>
          </a:prstGeom>
          <a:solidFill>
            <a:srgbClr val="FFFFFF">
              <a:alpha val="65098"/>
            </a:srgb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ru-RU" sz="2400" b="1" cap="all" dirty="0" smtClean="0">
                <a:ln w="0"/>
                <a:gradFill>
                  <a:gsLst>
                    <a:gs pos="21000">
                      <a:srgbClr val="0000FF"/>
                    </a:gs>
                    <a:gs pos="86000">
                      <a:srgbClr val="8F8FFF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Arial Black" pitchFamily="34" charset="0"/>
                <a:cs typeface="+mn-cs"/>
              </a:rPr>
              <a:t>корпус</a:t>
            </a:r>
            <a:endParaRPr lang="ru-RU" sz="2400" b="1" cap="all" dirty="0">
              <a:ln w="0"/>
              <a:gradFill>
                <a:gsLst>
                  <a:gs pos="21000">
                    <a:srgbClr val="0000FF"/>
                  </a:gs>
                  <a:gs pos="86000">
                    <a:srgbClr val="8F8FFF"/>
                  </a:gs>
                  <a:gs pos="100000">
                    <a:schemeClr val="bg1"/>
                  </a:gs>
                </a:gsLst>
                <a:lin ang="5400000" scaled="0"/>
              </a:gradFill>
              <a:latin typeface="Arial Black" pitchFamily="34" charset="0"/>
              <a:cs typeface="+mn-cs"/>
            </a:endParaRPr>
          </a:p>
          <a:p>
            <a:pPr algn="ctr"/>
            <a:endParaRPr lang="ru-RU" sz="2000" b="1" cap="all" dirty="0">
              <a:ln w="0"/>
              <a:gradFill>
                <a:gsLst>
                  <a:gs pos="21000">
                    <a:srgbClr val="0000FF"/>
                  </a:gs>
                  <a:gs pos="86000">
                    <a:srgbClr val="8F8FFF"/>
                  </a:gs>
                  <a:gs pos="100000">
                    <a:schemeClr val="bg1"/>
                  </a:gs>
                </a:gsLst>
                <a:lin ang="5400000" scaled="0"/>
              </a:gradFill>
              <a:latin typeface="Arial Black" pitchFamily="34" charset="0"/>
              <a:cs typeface="+mn-cs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1892013" y="885276"/>
            <a:ext cx="4632615" cy="2857520"/>
            <a:chOff x="346972" y="1421716"/>
            <a:chExt cx="4420166" cy="2567136"/>
          </a:xfrm>
        </p:grpSpPr>
        <p:pic>
          <p:nvPicPr>
            <p:cNvPr id="35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972" y="1421716"/>
              <a:ext cx="2108932" cy="2567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9525" y="2123539"/>
              <a:ext cx="2487613" cy="1865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7" name="Прямоугольник 36"/>
          <p:cNvSpPr/>
          <p:nvPr/>
        </p:nvSpPr>
        <p:spPr>
          <a:xfrm>
            <a:off x="1524000" y="3457044"/>
            <a:ext cx="5399235" cy="923330"/>
          </a:xfrm>
          <a:prstGeom prst="rect">
            <a:avLst/>
          </a:prstGeom>
          <a:solidFill>
            <a:srgbClr val="FFFFFF">
              <a:alpha val="65098"/>
            </a:srgb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ru-RU" b="1" cap="all" dirty="0" smtClean="0">
                <a:ln w="0"/>
                <a:gradFill>
                  <a:gsLst>
                    <a:gs pos="21000">
                      <a:srgbClr val="0000FF"/>
                    </a:gs>
                    <a:gs pos="86000">
                      <a:srgbClr val="8F8FFF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Arial Black" pitchFamily="34" charset="0"/>
                <a:cs typeface="+mn-cs"/>
              </a:rPr>
              <a:t>щуп </a:t>
            </a:r>
            <a:r>
              <a:rPr lang="ru-RU" b="1" cap="all" dirty="0">
                <a:ln w="0"/>
                <a:gradFill>
                  <a:gsLst>
                    <a:gs pos="21000">
                      <a:srgbClr val="0000FF"/>
                    </a:gs>
                    <a:gs pos="86000">
                      <a:srgbClr val="8F8FFF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Arial Black" pitchFamily="34" charset="0"/>
                <a:cs typeface="+mn-cs"/>
              </a:rPr>
              <a:t>с датчиком </a:t>
            </a:r>
            <a:endParaRPr lang="ru-RU" b="1" cap="all" dirty="0" smtClean="0">
              <a:ln w="0"/>
              <a:gradFill>
                <a:gsLst>
                  <a:gs pos="21000">
                    <a:srgbClr val="0000FF"/>
                  </a:gs>
                  <a:gs pos="86000">
                    <a:srgbClr val="8F8FFF"/>
                  </a:gs>
                  <a:gs pos="100000">
                    <a:schemeClr val="bg1"/>
                  </a:gs>
                </a:gsLst>
                <a:lin ang="5400000" scaled="0"/>
              </a:gradFill>
              <a:latin typeface="Arial Black" pitchFamily="34" charset="0"/>
              <a:cs typeface="+mn-cs"/>
            </a:endParaRPr>
          </a:p>
          <a:p>
            <a:pPr algn="ctr"/>
            <a:r>
              <a:rPr lang="ru-RU" b="1" cap="all" dirty="0" smtClean="0">
                <a:ln w="0"/>
                <a:gradFill>
                  <a:gsLst>
                    <a:gs pos="21000">
                      <a:srgbClr val="0000FF"/>
                    </a:gs>
                    <a:gs pos="86000">
                      <a:srgbClr val="8F8FFF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Arial Black" pitchFamily="34" charset="0"/>
                <a:cs typeface="+mn-cs"/>
              </a:rPr>
              <a:t>температуры </a:t>
            </a:r>
            <a:r>
              <a:rPr lang="ru-RU" b="1" cap="all" dirty="0">
                <a:ln w="0"/>
                <a:gradFill>
                  <a:gsLst>
                    <a:gs pos="21000">
                      <a:srgbClr val="0000FF"/>
                    </a:gs>
                    <a:gs pos="86000">
                      <a:srgbClr val="8F8FFF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Arial Black" pitchFamily="34" charset="0"/>
                <a:cs typeface="+mn-cs"/>
              </a:rPr>
              <a:t>и влажности </a:t>
            </a:r>
            <a:r>
              <a:rPr lang="ru-RU" b="1" cap="all" dirty="0" smtClean="0">
                <a:ln w="0"/>
                <a:gradFill>
                  <a:gsLst>
                    <a:gs pos="21000">
                      <a:srgbClr val="0000FF"/>
                    </a:gs>
                    <a:gs pos="86000">
                      <a:srgbClr val="8F8FFF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Arial Black" pitchFamily="34" charset="0"/>
                <a:cs typeface="+mn-cs"/>
              </a:rPr>
              <a:t>почвы </a:t>
            </a:r>
            <a:endParaRPr lang="ru-RU" b="1" cap="all" dirty="0">
              <a:ln w="0"/>
              <a:gradFill>
                <a:gsLst>
                  <a:gs pos="21000">
                    <a:srgbClr val="0000FF"/>
                  </a:gs>
                  <a:gs pos="86000">
                    <a:srgbClr val="8F8FFF"/>
                  </a:gs>
                  <a:gs pos="100000">
                    <a:schemeClr val="bg1"/>
                  </a:gs>
                </a:gsLst>
                <a:lin ang="5400000" scaled="0"/>
              </a:gradFill>
              <a:latin typeface="Arial Black" pitchFamily="34" charset="0"/>
              <a:cs typeface="+mn-cs"/>
            </a:endParaRPr>
          </a:p>
          <a:p>
            <a:pPr algn="ctr"/>
            <a:r>
              <a:rPr lang="en-US" b="1" cap="all" dirty="0" smtClean="0">
                <a:ln w="0"/>
                <a:gradFill>
                  <a:gsLst>
                    <a:gs pos="21000">
                      <a:srgbClr val="0000FF"/>
                    </a:gs>
                    <a:gs pos="86000">
                      <a:srgbClr val="8F8FFF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Arial Black" pitchFamily="34" charset="0"/>
                <a:cs typeface="+mn-cs"/>
              </a:rPr>
              <a:t>sht10</a:t>
            </a:r>
            <a:endParaRPr lang="ru-RU" b="1" cap="all" dirty="0" smtClean="0">
              <a:ln w="0"/>
              <a:gradFill>
                <a:gsLst>
                  <a:gs pos="21000">
                    <a:srgbClr val="0000FF"/>
                  </a:gs>
                  <a:gs pos="86000">
                    <a:srgbClr val="8F8FFF"/>
                  </a:gs>
                  <a:gs pos="100000">
                    <a:schemeClr val="bg1"/>
                  </a:gs>
                </a:gsLst>
                <a:lin ang="5400000" scaled="0"/>
              </a:gradFill>
              <a:latin typeface="Arial Black" pitchFamily="34" charset="0"/>
              <a:cs typeface="+mn-cs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667504" y="5957374"/>
            <a:ext cx="3655168" cy="1138773"/>
          </a:xfrm>
          <a:prstGeom prst="rect">
            <a:avLst/>
          </a:prstGeom>
          <a:solidFill>
            <a:srgbClr val="FFFFFF">
              <a:alpha val="65098"/>
            </a:srgb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ru-RU" sz="2400" b="1" cap="all" dirty="0" smtClean="0">
                <a:ln w="0"/>
                <a:gradFill>
                  <a:gsLst>
                    <a:gs pos="21000">
                      <a:srgbClr val="0000FF"/>
                    </a:gs>
                    <a:gs pos="86000">
                      <a:srgbClr val="8F8FFF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Arial Black" pitchFamily="34" charset="0"/>
                <a:cs typeface="+mn-cs"/>
              </a:rPr>
              <a:t>Средняя крышка </a:t>
            </a:r>
          </a:p>
          <a:p>
            <a:pPr algn="ctr"/>
            <a:r>
              <a:rPr lang="ru-RU" sz="2400" b="1" cap="all" dirty="0" smtClean="0">
                <a:ln w="0"/>
                <a:gradFill>
                  <a:gsLst>
                    <a:gs pos="21000">
                      <a:srgbClr val="0000FF"/>
                    </a:gs>
                    <a:gs pos="86000">
                      <a:srgbClr val="8F8FFF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Arial Black" pitchFamily="34" charset="0"/>
                <a:cs typeface="+mn-cs"/>
              </a:rPr>
              <a:t>с дисплеем</a:t>
            </a:r>
            <a:endParaRPr lang="ru-RU" sz="2400" b="1" cap="all" dirty="0">
              <a:ln w="0"/>
              <a:gradFill>
                <a:gsLst>
                  <a:gs pos="21000">
                    <a:srgbClr val="0000FF"/>
                  </a:gs>
                  <a:gs pos="86000">
                    <a:srgbClr val="8F8FFF"/>
                  </a:gs>
                  <a:gs pos="100000">
                    <a:schemeClr val="bg1"/>
                  </a:gs>
                </a:gsLst>
                <a:lin ang="5400000" scaled="0"/>
              </a:gradFill>
              <a:latin typeface="Arial Black" pitchFamily="34" charset="0"/>
              <a:cs typeface="+mn-cs"/>
            </a:endParaRPr>
          </a:p>
          <a:p>
            <a:pPr algn="ctr"/>
            <a:endParaRPr lang="ru-RU" sz="2000" b="1" cap="all" dirty="0">
              <a:ln w="0"/>
              <a:gradFill>
                <a:gsLst>
                  <a:gs pos="21000">
                    <a:srgbClr val="0000FF"/>
                  </a:gs>
                  <a:gs pos="86000">
                    <a:srgbClr val="8F8FFF"/>
                  </a:gs>
                  <a:gs pos="100000">
                    <a:schemeClr val="bg1"/>
                  </a:gs>
                </a:gsLst>
                <a:lin ang="5400000" scaled="0"/>
              </a:gradFill>
              <a:latin typeface="Arial Black" pitchFamily="34" charset="0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24000" y="-186294"/>
            <a:ext cx="9144000" cy="1754326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34000"/>
                </a:srgbClr>
              </a:gs>
              <a:gs pos="44000">
                <a:srgbClr val="85C2FF"/>
              </a:gs>
              <a:gs pos="50000">
                <a:srgbClr val="C4D6EB"/>
              </a:gs>
              <a:gs pos="8000">
                <a:srgbClr val="FFEBFA">
                  <a:alpha val="75000"/>
                </a:srgbClr>
              </a:gs>
            </a:gsLst>
            <a:lin ang="12000000" scaled="0"/>
            <a:tileRect/>
          </a:gradFill>
          <a:effectLst>
            <a:softEdge rad="317500"/>
          </a:effec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coolSlan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cap="all" dirty="0">
              <a:ln w="0"/>
              <a:gradFill>
                <a:gsLst>
                  <a:gs pos="21000">
                    <a:srgbClr val="0000FF"/>
                  </a:gs>
                  <a:gs pos="86000">
                    <a:srgbClr val="8F8FFF"/>
                  </a:gs>
                  <a:gs pos="100000">
                    <a:schemeClr val="bg1"/>
                  </a:gs>
                </a:gsLst>
                <a:lin ang="5400000" scaled="0"/>
              </a:gra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 smtClean="0">
                <a:ln w="0"/>
                <a:gradFill>
                  <a:gsLst>
                    <a:gs pos="21000">
                      <a:srgbClr val="0000FF"/>
                    </a:gs>
                    <a:gs pos="86000">
                      <a:srgbClr val="8F8FFF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Arial Black" pitchFamily="34" charset="0"/>
                <a:cs typeface="+mn-cs"/>
              </a:rPr>
              <a:t>Конструктивное исполнение</a:t>
            </a:r>
            <a:endParaRPr lang="en-US" sz="3600" b="1" cap="all" dirty="0">
              <a:ln w="0"/>
              <a:gradFill>
                <a:gsLst>
                  <a:gs pos="21000">
                    <a:srgbClr val="0000FF"/>
                  </a:gs>
                  <a:gs pos="86000">
                    <a:srgbClr val="8F8FFF"/>
                  </a:gs>
                  <a:gs pos="100000">
                    <a:schemeClr val="bg1"/>
                  </a:gs>
                </a:gsLst>
                <a:lin ang="5400000" scaled="0"/>
              </a:gradFill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cap="all" dirty="0">
              <a:ln w="0"/>
              <a:gradFill>
                <a:gsLst>
                  <a:gs pos="21000">
                    <a:srgbClr val="0000FF"/>
                  </a:gs>
                  <a:gs pos="86000">
                    <a:srgbClr val="8F8FFF"/>
                  </a:gs>
                  <a:gs pos="100000">
                    <a:schemeClr val="bg1"/>
                  </a:gs>
                </a:gsLst>
                <a:lin ang="5400000" scaled="0"/>
              </a:gradFill>
              <a:latin typeface="+mn-lt"/>
              <a:cs typeface="+mn-cs"/>
            </a:endParaRPr>
          </a:p>
        </p:txBody>
      </p:sp>
      <p:pic>
        <p:nvPicPr>
          <p:cNvPr id="40" name="Picture 2" descr="F:\все что касается проекта 2017-2018\проект\Без имени-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52728" y="4457176"/>
            <a:ext cx="2714644" cy="2213479"/>
          </a:xfrm>
          <a:prstGeom prst="rect">
            <a:avLst/>
          </a:prstGeom>
          <a:noFill/>
        </p:spPr>
      </p:pic>
      <p:sp>
        <p:nvSpPr>
          <p:cNvPr id="41" name="Прямоугольник 40"/>
          <p:cNvSpPr/>
          <p:nvPr/>
        </p:nvSpPr>
        <p:spPr>
          <a:xfrm>
            <a:off x="1524000" y="6239713"/>
            <a:ext cx="5259773" cy="646331"/>
          </a:xfrm>
          <a:prstGeom prst="rect">
            <a:avLst/>
          </a:prstGeom>
          <a:solidFill>
            <a:srgbClr val="FFFFFF">
              <a:alpha val="65098"/>
            </a:srgb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ru-RU" b="1" cap="all" dirty="0" smtClean="0">
                <a:ln w="0"/>
                <a:gradFill>
                  <a:gsLst>
                    <a:gs pos="21000">
                      <a:srgbClr val="0000FF"/>
                    </a:gs>
                    <a:gs pos="86000">
                      <a:srgbClr val="8F8FFF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Arial Black" pitchFamily="34" charset="0"/>
                <a:cs typeface="+mn-cs"/>
              </a:rPr>
              <a:t>Верхняя крышка с закрепленной </a:t>
            </a:r>
          </a:p>
          <a:p>
            <a:pPr algn="ctr"/>
            <a:r>
              <a:rPr lang="ru-RU" b="1" cap="all" dirty="0" smtClean="0">
                <a:ln w="0"/>
                <a:gradFill>
                  <a:gsLst>
                    <a:gs pos="21000">
                      <a:srgbClr val="0000FF"/>
                    </a:gs>
                    <a:gs pos="86000">
                      <a:srgbClr val="8F8FFF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Arial Black" pitchFamily="34" charset="0"/>
                <a:cs typeface="+mn-cs"/>
              </a:rPr>
              <a:t>солнечной батареей</a:t>
            </a:r>
          </a:p>
        </p:txBody>
      </p:sp>
    </p:spTree>
    <p:extLst>
      <p:ext uri="{BB962C8B-B14F-4D97-AF65-F5344CB8AC3E}">
        <p14:creationId xmlns:p14="http://schemas.microsoft.com/office/powerpoint/2010/main" val="413313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0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6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33" grpId="0" animBg="1"/>
      <p:bldP spid="37" grpId="0" animBg="1"/>
      <p:bldP spid="38" grpId="0" animBg="1"/>
      <p:bldP spid="39" grpId="0" animBg="1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проект\бел рис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686" y="-269107"/>
            <a:ext cx="9721850" cy="780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03512" y="30065"/>
            <a:ext cx="8424936" cy="1569660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34000"/>
                </a:srgbClr>
              </a:gs>
              <a:gs pos="44000">
                <a:srgbClr val="85C2FF"/>
              </a:gs>
              <a:gs pos="50000">
                <a:srgbClr val="C4D6EB"/>
              </a:gs>
              <a:gs pos="8000">
                <a:srgbClr val="FFEBFA">
                  <a:alpha val="75000"/>
                </a:srgbClr>
              </a:gs>
            </a:gsLst>
            <a:lin ang="12000000" scaled="0"/>
            <a:tileRect/>
          </a:gradFill>
          <a:effectLst>
            <a:softEdge rad="317500"/>
          </a:effec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coolSlan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cap="all" dirty="0">
                <a:ln w="0"/>
                <a:gradFill>
                  <a:gsLst>
                    <a:gs pos="21000">
                      <a:srgbClr val="0000FF"/>
                    </a:gs>
                    <a:gs pos="86000">
                      <a:srgbClr val="8F8FFF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Arial Black" pitchFamily="34" charset="0"/>
              </a:rPr>
              <a:t>ИНТЕРФЕЙС </a:t>
            </a:r>
            <a:r>
              <a:rPr lang="ru-RU" sz="3200" b="1" cap="all" dirty="0">
                <a:ln w="0"/>
                <a:gradFill>
                  <a:gsLst>
                    <a:gs pos="21000">
                      <a:srgbClr val="0000FF"/>
                    </a:gs>
                    <a:gs pos="86000">
                      <a:srgbClr val="8F8FFF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Arial Black" pitchFamily="34" charset="0"/>
              </a:rPr>
              <a:t>ПОЛЬЗОВАТЕЛЯ ПО</a:t>
            </a:r>
          </a:p>
          <a:p>
            <a:pPr algn="ctr">
              <a:defRPr/>
            </a:pPr>
            <a:r>
              <a:rPr lang="ru-RU" sz="3200" b="1" cap="all" dirty="0">
                <a:ln w="0"/>
                <a:gradFill>
                  <a:gsLst>
                    <a:gs pos="21000">
                      <a:srgbClr val="0000FF"/>
                    </a:gs>
                    <a:gs pos="86000">
                      <a:srgbClr val="8F8FFF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Arial Black" pitchFamily="34" charset="0"/>
              </a:rPr>
              <a:t>(основан на языке </a:t>
            </a:r>
            <a:r>
              <a:rPr lang="ru-RU" sz="3200" cap="all" dirty="0" err="1">
                <a:ln w="0"/>
                <a:gradFill>
                  <a:gsLst>
                    <a:gs pos="21000">
                      <a:srgbClr val="0000FF"/>
                    </a:gs>
                    <a:gs pos="86000">
                      <a:srgbClr val="8F8FFF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Arial Black" pitchFamily="34" charset="0"/>
                <a:hlinkClick r:id="rId3"/>
              </a:rPr>
              <a:t>Python</a:t>
            </a:r>
            <a:r>
              <a:rPr lang="ru-RU" sz="3200" b="1" cap="all" dirty="0">
                <a:ln w="0"/>
                <a:gradFill>
                  <a:gsLst>
                    <a:gs pos="21000">
                      <a:srgbClr val="0000FF"/>
                    </a:gs>
                    <a:gs pos="86000">
                      <a:srgbClr val="8F8FFF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Arial Black" pitchFamily="34" charset="0"/>
                <a:hlinkClick r:id="rId3"/>
              </a:rPr>
              <a:t>)</a:t>
            </a:r>
            <a:endParaRPr lang="ru-RU" sz="3200" b="1" cap="all" dirty="0">
              <a:ln w="0"/>
              <a:gradFill>
                <a:gsLst>
                  <a:gs pos="21000">
                    <a:srgbClr val="0000FF"/>
                  </a:gs>
                  <a:gs pos="86000">
                    <a:srgbClr val="8F8FFF"/>
                  </a:gs>
                  <a:gs pos="100000">
                    <a:schemeClr val="bg1"/>
                  </a:gs>
                </a:gsLst>
                <a:lin ang="5400000" scaled="0"/>
              </a:gradFill>
              <a:latin typeface="Arial Black" pitchFamily="34" charset="0"/>
            </a:endParaRPr>
          </a:p>
          <a:p>
            <a:pPr algn="ctr">
              <a:defRPr/>
            </a:pPr>
            <a:endParaRPr lang="en-US" sz="3200" b="1" cap="all" dirty="0">
              <a:ln w="0"/>
              <a:gradFill>
                <a:gsLst>
                  <a:gs pos="21000">
                    <a:srgbClr val="0000FF"/>
                  </a:gs>
                  <a:gs pos="86000">
                    <a:srgbClr val="8F8FFF"/>
                  </a:gs>
                  <a:gs pos="100000">
                    <a:schemeClr val="bg1"/>
                  </a:gs>
                </a:gsLst>
                <a:lin ang="5400000" scaled="0"/>
              </a:gradFill>
              <a:latin typeface="Arial Black" pitchFamily="34" charset="0"/>
            </a:endParaRPr>
          </a:p>
        </p:txBody>
      </p:sp>
      <p:pic>
        <p:nvPicPr>
          <p:cNvPr id="1027" name="Picture 3" descr="C:\Users\Татьяна\Desktop\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7" t="3120" r="25284" b="8432"/>
          <a:stretch/>
        </p:blipFill>
        <p:spPr bwMode="auto">
          <a:xfrm>
            <a:off x="1634899" y="1052737"/>
            <a:ext cx="5973269" cy="504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Татьяна\Desktop\4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3" t="2014" r="25720" b="8438"/>
          <a:stretch/>
        </p:blipFill>
        <p:spPr bwMode="auto">
          <a:xfrm>
            <a:off x="2495600" y="1340769"/>
            <a:ext cx="6264696" cy="533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Татьяна\Desktop\8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5" t="2236" r="24872" b="8445"/>
          <a:stretch/>
        </p:blipFill>
        <p:spPr bwMode="auto">
          <a:xfrm>
            <a:off x="4439816" y="1680028"/>
            <a:ext cx="6228184" cy="520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1740794" y="529384"/>
            <a:ext cx="9144000" cy="769441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34000"/>
                </a:srgbClr>
              </a:gs>
              <a:gs pos="44000">
                <a:srgbClr val="85C2FF"/>
              </a:gs>
              <a:gs pos="50000">
                <a:srgbClr val="C4D6EB"/>
              </a:gs>
              <a:gs pos="8000">
                <a:srgbClr val="FFEBFA">
                  <a:alpha val="75000"/>
                </a:srgbClr>
              </a:gs>
            </a:gsLst>
            <a:lin ang="12000000" scaled="0"/>
            <a:tileRect/>
          </a:gradFill>
          <a:effectLst>
            <a:softEdge rad="317500"/>
          </a:effec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coolSlan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cap="all" dirty="0" err="1" smtClean="0">
                <a:ln w="0"/>
                <a:gradFill>
                  <a:gsLst>
                    <a:gs pos="21000">
                      <a:srgbClr val="0000FF"/>
                    </a:gs>
                    <a:gs pos="86000">
                      <a:srgbClr val="8F8FFF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Arial Black" pitchFamily="34" charset="0"/>
                <a:cs typeface="+mn-cs"/>
              </a:rPr>
              <a:t>Python</a:t>
            </a:r>
            <a:endParaRPr lang="ru-RU" sz="4400" b="1" cap="all" dirty="0" smtClean="0">
              <a:ln w="0"/>
              <a:gradFill>
                <a:gsLst>
                  <a:gs pos="21000">
                    <a:srgbClr val="0000FF"/>
                  </a:gs>
                  <a:gs pos="86000">
                    <a:srgbClr val="8F8FFF"/>
                  </a:gs>
                  <a:gs pos="100000">
                    <a:schemeClr val="bg1"/>
                  </a:gs>
                </a:gsLst>
                <a:lin ang="5400000" scaled="0"/>
              </a:gradFill>
              <a:latin typeface="Arial Black" pitchFamily="34" charset="0"/>
              <a:cs typeface="+mn-cs"/>
            </a:endParaRPr>
          </a:p>
        </p:txBody>
      </p: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1776290" y="5259265"/>
            <a:ext cx="9073008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+mn-cs"/>
              </a:rPr>
              <a:t>ИСПОЛЬЗОВАНИЕ ЯЗЫКА PYTHON НАШ ЦЕЛЕНАПРАВЛЕННЫЙ И ОСОЗНАННЫЙ ВЫБОР СРЕДСТВА СОЗДАНИЯ ИНТЕРФЕЙСА ЦЕНТРА АГРОНОМИЧЕСКОГО КОНТРОЛЯ И УПРАВЛЕНИЯ ДЛЯ ОТОБРАЖЕНИЯ ПОЛУЧАЕМОЙ ИНФОРМАЦИИ С ПОЛЕЙ И ВЕДЕНИЯ СТАТИСТИЧЕСКИХ ДАННЫХ.</a:t>
            </a:r>
          </a:p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1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pic>
        <p:nvPicPr>
          <p:cNvPr id="55" name="Picture 6" descr="Python logo and wordmark.svg"/>
          <p:cNvPicPr>
            <a:picLocks noChangeAspect="1" noChangeArrowheads="1"/>
          </p:cNvPicPr>
          <p:nvPr/>
        </p:nvPicPr>
        <p:blipFill>
          <a:blip r:embed="rId7" cstate="print"/>
          <a:srcRect r="72000"/>
          <a:stretch>
            <a:fillRect/>
          </a:stretch>
        </p:blipFill>
        <p:spPr bwMode="auto">
          <a:xfrm>
            <a:off x="1740794" y="30065"/>
            <a:ext cx="2267038" cy="2399018"/>
          </a:xfrm>
          <a:prstGeom prst="rect">
            <a:avLst/>
          </a:prstGeom>
          <a:noFill/>
        </p:spPr>
      </p:pic>
      <p:sp>
        <p:nvSpPr>
          <p:cNvPr id="56" name="Прямоугольник 55"/>
          <p:cNvSpPr/>
          <p:nvPr/>
        </p:nvSpPr>
        <p:spPr>
          <a:xfrm>
            <a:off x="1740794" y="144284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cap="all" dirty="0" smtClean="0">
                <a:ln w="0"/>
                <a:gradFill>
                  <a:gsLst>
                    <a:gs pos="21000">
                      <a:srgbClr val="0000FF"/>
                    </a:gs>
                    <a:gs pos="86000">
                      <a:srgbClr val="8F8FFF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Arial Black" pitchFamily="34" charset="0"/>
                <a:cs typeface="+mn-cs"/>
              </a:rPr>
              <a:t>Почему именно </a:t>
            </a:r>
            <a:r>
              <a:rPr lang="ru-RU" sz="3600" cap="all" dirty="0" err="1" smtClean="0">
                <a:ln w="0"/>
                <a:gradFill>
                  <a:gsLst>
                    <a:gs pos="21000">
                      <a:srgbClr val="0000FF"/>
                    </a:gs>
                    <a:gs pos="86000">
                      <a:srgbClr val="8F8FFF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Arial Black" pitchFamily="34" charset="0"/>
                <a:cs typeface="+mn-cs"/>
              </a:rPr>
              <a:t>Python</a:t>
            </a:r>
            <a:r>
              <a:rPr lang="ru-RU" sz="3600" cap="all" dirty="0" smtClean="0">
                <a:ln w="0"/>
                <a:gradFill>
                  <a:gsLst>
                    <a:gs pos="21000">
                      <a:srgbClr val="0000FF"/>
                    </a:gs>
                    <a:gs pos="86000">
                      <a:srgbClr val="8F8FFF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Arial Black" pitchFamily="34" charset="0"/>
                <a:cs typeface="+mn-cs"/>
              </a:rPr>
              <a:t>?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2196011" y="2090913"/>
            <a:ext cx="3180679" cy="369332"/>
          </a:xfrm>
          <a:prstGeom prst="rect">
            <a:avLst/>
          </a:prstGeom>
          <a:solidFill>
            <a:srgbClr val="EAEAEA">
              <a:alpha val="69804"/>
            </a:srgb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ru-RU" cap="all" dirty="0" smtClean="0">
                <a:ln w="0"/>
                <a:gradFill>
                  <a:gsLst>
                    <a:gs pos="21000">
                      <a:srgbClr val="0000FF"/>
                    </a:gs>
                    <a:gs pos="86000">
                      <a:srgbClr val="8F8FFF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Arial Black" pitchFamily="34" charset="0"/>
              </a:rPr>
              <a:t>Самый популярный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2856410" y="2450953"/>
            <a:ext cx="4249881" cy="369332"/>
          </a:xfrm>
          <a:prstGeom prst="rect">
            <a:avLst/>
          </a:prstGeom>
          <a:solidFill>
            <a:srgbClr val="EAEAEA">
              <a:alpha val="69804"/>
            </a:srgb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ru-RU" cap="all" dirty="0" smtClean="0">
                <a:ln w="0"/>
                <a:solidFill>
                  <a:srgbClr val="FF9900"/>
                </a:solidFill>
                <a:latin typeface="Arial Black" pitchFamily="34" charset="0"/>
              </a:rPr>
              <a:t>Мощный и универсальный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5088658" y="4251153"/>
            <a:ext cx="4357283" cy="369332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ru-RU" cap="all" dirty="0" smtClean="0">
                <a:ln w="0"/>
                <a:solidFill>
                  <a:srgbClr val="FF9900"/>
                </a:solidFill>
                <a:latin typeface="Arial Black" pitchFamily="34" charset="0"/>
              </a:rPr>
              <a:t>Удобочитаемый синтаксис</a:t>
            </a:r>
            <a:endParaRPr lang="en-US" cap="all" dirty="0" smtClean="0">
              <a:ln w="0"/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432474" y="2810993"/>
            <a:ext cx="4680520" cy="369332"/>
          </a:xfrm>
          <a:prstGeom prst="rect">
            <a:avLst/>
          </a:prstGeom>
          <a:solidFill>
            <a:srgbClr val="EAEAEA">
              <a:alpha val="69804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ru-RU" cap="all" dirty="0" smtClean="0">
                <a:ln w="0"/>
                <a:gradFill>
                  <a:gsLst>
                    <a:gs pos="21000">
                      <a:srgbClr val="0000FF"/>
                    </a:gs>
                    <a:gs pos="86000">
                      <a:srgbClr val="8F8FFF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Arial Black" pitchFamily="34" charset="0"/>
              </a:rPr>
              <a:t>лаконичный и понятный код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4008538" y="3171033"/>
            <a:ext cx="4392488" cy="646331"/>
          </a:xfrm>
          <a:prstGeom prst="rect">
            <a:avLst/>
          </a:prstGeom>
          <a:solidFill>
            <a:srgbClr val="EAEAEA">
              <a:alpha val="69804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ru-RU" cap="all" dirty="0" err="1" smtClean="0">
                <a:ln w="0"/>
                <a:solidFill>
                  <a:srgbClr val="FF9900"/>
                </a:solidFill>
                <a:latin typeface="Arial Black" pitchFamily="34" charset="0"/>
              </a:rPr>
              <a:t>Объектно-Ориентированый</a:t>
            </a:r>
            <a:r>
              <a:rPr lang="ru-RU" cap="all" dirty="0" smtClean="0">
                <a:ln w="0"/>
                <a:solidFill>
                  <a:srgbClr val="FF9900"/>
                </a:solidFill>
                <a:latin typeface="Arial Black" pitchFamily="34" charset="0"/>
              </a:rPr>
              <a:t> язык Программирования 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4548090" y="3819105"/>
            <a:ext cx="6013176" cy="369332"/>
          </a:xfrm>
          <a:prstGeom prst="rect">
            <a:avLst/>
          </a:prstGeom>
          <a:solidFill>
            <a:srgbClr val="EAEAEA">
              <a:alpha val="69804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ru-RU" cap="all" dirty="0" smtClean="0">
                <a:ln w="0"/>
                <a:gradFill>
                  <a:gsLst>
                    <a:gs pos="21000">
                      <a:srgbClr val="0000FF"/>
                    </a:gs>
                    <a:gs pos="86000">
                      <a:srgbClr val="8F8FFF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Arial Black" pitchFamily="34" charset="0"/>
              </a:rPr>
              <a:t>Интерактивный режим создания кода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5557218" y="4683201"/>
            <a:ext cx="5076056" cy="369332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ru-RU" cap="all" dirty="0" smtClean="0">
                <a:ln w="0"/>
                <a:gradFill>
                  <a:gsLst>
                    <a:gs pos="21000">
                      <a:srgbClr val="0000FF"/>
                    </a:gs>
                    <a:gs pos="86000">
                      <a:srgbClr val="8F8FFF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Arial Black" pitchFamily="34" charset="0"/>
              </a:rPr>
              <a:t>Большое количество библиотек</a:t>
            </a:r>
            <a:endParaRPr lang="en-US" cap="all" dirty="0" smtClean="0">
              <a:ln w="0"/>
              <a:gradFill>
                <a:gsLst>
                  <a:gs pos="21000">
                    <a:srgbClr val="0000FF"/>
                  </a:gs>
                  <a:gs pos="86000">
                    <a:srgbClr val="8F8FFF"/>
                  </a:gs>
                  <a:gs pos="100000">
                    <a:schemeClr val="bg1"/>
                  </a:gs>
                </a:gsLst>
                <a:lin ang="5400000" scaled="0"/>
              </a:gra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9897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0" presetClass="exit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3" grpId="0" animBg="1"/>
      <p:bldP spid="54" grpId="0"/>
      <p:bldP spid="56" grpId="0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215</Words>
  <Application>Microsoft Office PowerPoint</Application>
  <PresentationFormat>Широкоэкранный</PresentationFormat>
  <Paragraphs>48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2018-08-27T18:11:53Z</dcterms:created>
  <dcterms:modified xsi:type="dcterms:W3CDTF">2018-08-27T19:06:10Z</dcterms:modified>
</cp:coreProperties>
</file>