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"/>
  </p:notesMasterIdLst>
  <p:sldIdLst>
    <p:sldId id="257" r:id="rId2"/>
    <p:sldId id="295" r:id="rId3"/>
    <p:sldId id="29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618"/>
    <a:srgbClr val="6EA321"/>
    <a:srgbClr val="AFE165"/>
    <a:srgbClr val="B7E476"/>
    <a:srgbClr val="BCE67E"/>
    <a:srgbClr val="AADC98"/>
    <a:srgbClr val="BAE57B"/>
    <a:srgbClr val="B3FFB3"/>
    <a:srgbClr val="ABE9A1"/>
    <a:srgbClr val="D4F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9A9A-D437-406B-9B59-4B2219480BD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6004-A835-45EC-BDD9-CAD60028B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1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7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5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76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0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8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2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8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1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5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5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3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8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3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77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gif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0552" t="8698" r="3923" b="9653"/>
          <a:stretch/>
        </p:blipFill>
        <p:spPr>
          <a:xfrm>
            <a:off x="119336" y="116632"/>
            <a:ext cx="11953328" cy="6624736"/>
          </a:xfrm>
          <a:prstGeom prst="rect">
            <a:avLst/>
          </a:prstGeom>
        </p:spPr>
      </p:pic>
      <p:pic>
        <p:nvPicPr>
          <p:cNvPr id="20" name="Рисунок 19" descr="ГТРК &quot;Регион-Тюмень&quot; / Тюменская область подготовилась к &quot;нарезке&quot; муниципальных образовани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645">
            <a:off x="3165233" y="2602463"/>
            <a:ext cx="4322194" cy="37208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631504" y="188640"/>
            <a:ext cx="10297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ТЮМЕНСКОЙ ОБЛАСТИ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«КОЛЛЕДЖ ЦИФРОВЫХ И ПЕДАГОГИЧЕСКИХ ТЕХНОЛОГИЙ»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3789040"/>
            <a:ext cx="3334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rgbClr val="6FA420"/>
                  </a:solidFill>
                  <a:prstDash val="solid"/>
                </a:ln>
                <a:solidFill>
                  <a:srgbClr val="93E286"/>
                </a:solidFill>
                <a:latin typeface="Monotype Corsiva" panose="03010101010201010101" pitchFamily="66" charset="0"/>
              </a:rPr>
              <a:t>SmartCarrier</a:t>
            </a:r>
            <a:endParaRPr lang="ru-RU" sz="5400" b="1" dirty="0">
              <a:ln w="12700" cmpd="sng">
                <a:solidFill>
                  <a:srgbClr val="6FA420"/>
                </a:solidFill>
                <a:prstDash val="solid"/>
              </a:ln>
              <a:solidFill>
                <a:srgbClr val="93E28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320" y="1916832"/>
            <a:ext cx="336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352" y="1772816"/>
            <a:ext cx="4968552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75AE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Автоматизированная </a:t>
            </a:r>
            <a:r>
              <a:rPr lang="ru-RU" sz="5400" b="0" cap="none" spc="0" dirty="0" smtClean="0">
                <a:ln w="0"/>
                <a:solidFill>
                  <a:srgbClr val="75AE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система</a:t>
            </a:r>
            <a:endParaRPr lang="ru-RU" sz="5400" b="0" cap="none" spc="0" dirty="0">
              <a:ln w="0"/>
              <a:solidFill>
                <a:srgbClr val="75AE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2" name="Рисунок 21" descr="В Тюменской области стартуют соревнования юных туристов - Новости - Российский общеобразовательный портал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869160"/>
            <a:ext cx="100811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7464152" y="1700808"/>
            <a:ext cx="43924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70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3C3B7"/>
              </a:solidFill>
              <a:latin typeface="Corbel" panose="020B0503020204020204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6" y="908720"/>
            <a:ext cx="10297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3C3B7"/>
                </a:solidFill>
                <a:latin typeface="Corbel" panose="020B0503020204020204"/>
              </a:rPr>
              <a:t>Международный фестиваль робототехники «</a:t>
            </a:r>
            <a:r>
              <a:rPr lang="ru-RU" sz="2000" dirty="0" err="1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3C3B7"/>
                </a:solidFill>
                <a:latin typeface="Corbel" panose="020B0503020204020204"/>
              </a:rPr>
              <a:t>РобоФинист</a:t>
            </a:r>
            <a:r>
              <a:rPr lang="ru-RU" sz="200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3C3B7"/>
                </a:solidFill>
                <a:latin typeface="Corbel" panose="020B0503020204020204"/>
              </a:rPr>
              <a:t>»</a:t>
            </a:r>
            <a:endParaRPr lang="ru-RU" sz="200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C3C3B7"/>
              </a:solidFill>
              <a:latin typeface="Corbel" panose="020B0503020204020204"/>
            </a:endParaRPr>
          </a:p>
        </p:txBody>
      </p:sp>
      <p:pic>
        <p:nvPicPr>
          <p:cNvPr id="18" name="Рисунок 17" descr="В Тюменской области появится &quot;карта гостя&quot; Новость Trip2rus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501008"/>
            <a:ext cx="136815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51384" y="4869160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6FA42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Лизовенко</a:t>
            </a:r>
            <a:r>
              <a:rPr lang="ru-RU" sz="2400" dirty="0" smtClean="0">
                <a:solidFill>
                  <a:srgbClr val="6FA42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Ярослав</a:t>
            </a:r>
          </a:p>
          <a:p>
            <a:r>
              <a:rPr lang="ru-RU" sz="2400" dirty="0" smtClean="0">
                <a:solidFill>
                  <a:srgbClr val="6FA42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Немцова </a:t>
            </a:r>
            <a:r>
              <a:rPr lang="ru-RU" sz="2400" dirty="0" err="1" smtClean="0">
                <a:solidFill>
                  <a:srgbClr val="6FA42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Радмила</a:t>
            </a:r>
            <a:endParaRPr lang="ru-RU" sz="2400" dirty="0" smtClean="0">
              <a:solidFill>
                <a:srgbClr val="6FA42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6FA42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Горячева Яна</a:t>
            </a:r>
            <a:endParaRPr lang="ru-RU" sz="2400" dirty="0">
              <a:solidFill>
                <a:srgbClr val="6FA42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432" y="148478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3C3B7"/>
                </a:solidFill>
                <a:latin typeface="Corbel" panose="020B0503020204020204"/>
              </a:rPr>
              <a:t>Творческий проект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-171400"/>
            <a:ext cx="1728192" cy="20151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39416" y="2852936"/>
            <a:ext cx="3929394" cy="8282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75AE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раз</a:t>
            </a:r>
            <a:r>
              <a:rPr lang="ru-RU" sz="5400" b="0" cap="none" spc="0" dirty="0" smtClean="0">
                <a:ln w="0"/>
                <a:solidFill>
                  <a:srgbClr val="75AE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грузки </a:t>
            </a:r>
            <a:r>
              <a:rPr lang="ru-RU" sz="5400" b="0" cap="none" spc="0" dirty="0" smtClean="0">
                <a:ln w="0"/>
                <a:solidFill>
                  <a:srgbClr val="75AE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товара</a:t>
            </a:r>
            <a:endParaRPr lang="ru-RU" sz="5400" b="0" cap="none" spc="0" dirty="0">
              <a:ln w="0"/>
              <a:solidFill>
                <a:srgbClr val="75AE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384032" y="1208441"/>
            <a:ext cx="5976664" cy="2796623"/>
            <a:chOff x="-215326" y="-32516"/>
            <a:chExt cx="9898087" cy="480225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326" y="-32516"/>
              <a:ext cx="9898087" cy="4572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32315" y="397877"/>
              <a:ext cx="1319530" cy="920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6106179">
              <a:off x="2857466" y="370649"/>
              <a:ext cx="1072515" cy="8274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2173191" y="1233331"/>
              <a:ext cx="1289685" cy="7575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70736" y="542869"/>
              <a:ext cx="1281430" cy="767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75569" y="1003177"/>
              <a:ext cx="1219200" cy="879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1985">
              <a:off x="1376737" y="513708"/>
              <a:ext cx="979170" cy="801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207717">
              <a:off x="7306133" y="476690"/>
              <a:ext cx="1213485" cy="7626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 rot="967151">
              <a:off x="397660" y="2006410"/>
              <a:ext cx="3270783" cy="53379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chemeClr val="accent4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 рациональное использование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Надпись 242"/>
            <p:cNvSpPr txBox="1">
              <a:spLocks noChangeArrowheads="1"/>
            </p:cNvSpPr>
            <p:nvPr/>
          </p:nvSpPr>
          <p:spPr bwMode="auto">
            <a:xfrm rot="19963431">
              <a:off x="6485065" y="1910381"/>
              <a:ext cx="2703352" cy="65306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Несоблюдение сроков реализации товара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9" t="6656" r="2239" b="19461"/>
            <a:stretch/>
          </p:blipFill>
          <p:spPr bwMode="auto">
            <a:xfrm>
              <a:off x="2335564" y="2508886"/>
              <a:ext cx="4913525" cy="181578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Надпись 244"/>
            <p:cNvSpPr txBox="1">
              <a:spLocks noChangeArrowheads="1"/>
            </p:cNvSpPr>
            <p:nvPr/>
          </p:nvSpPr>
          <p:spPr bwMode="auto">
            <a:xfrm>
              <a:off x="279578" y="4047912"/>
              <a:ext cx="8867177" cy="72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chemeClr val="bg1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Ежегодно 1,3 млрд тонн еды оказывается на свалке</a:t>
              </a:r>
            </a:p>
          </p:txBody>
        </p:sp>
        <p:sp>
          <p:nvSpPr>
            <p:cNvPr id="35" name="Надпись 2"/>
            <p:cNvSpPr txBox="1">
              <a:spLocks noChangeArrowheads="1"/>
            </p:cNvSpPr>
            <p:nvPr/>
          </p:nvSpPr>
          <p:spPr bwMode="auto">
            <a:xfrm>
              <a:off x="3001552" y="1203977"/>
              <a:ext cx="4092983" cy="126584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Потери во время сбора, транспортировки, производства</a:t>
              </a:r>
              <a:endParaRPr lang="ru-R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079432" y="394525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/>
            <a:r>
              <a:rPr lang="ru-RU" sz="2000" b="1" dirty="0" smtClean="0">
                <a:solidFill>
                  <a:srgbClr val="507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507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sz="2000" dirty="0">
                <a:solidFill>
                  <a:srgbClr val="507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автоматизированной системы </a:t>
            </a:r>
            <a:r>
              <a:rPr lang="ru-RU" sz="2000" dirty="0" smtClean="0">
                <a:solidFill>
                  <a:srgbClr val="507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разгрузки товара</a:t>
            </a:r>
            <a:endParaRPr lang="ru-RU" sz="2000" dirty="0">
              <a:solidFill>
                <a:srgbClr val="5076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3284" y="4596485"/>
            <a:ext cx="5497288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8125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5076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Достоинства:</a:t>
            </a:r>
            <a:endParaRPr lang="ru-RU" b="1" dirty="0">
              <a:solidFill>
                <a:srgbClr val="50761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Автономность </a:t>
            </a:r>
            <a:r>
              <a:rPr lang="ru-RU" dirty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и </a:t>
            </a:r>
            <a:r>
              <a:rPr lang="ru-RU" dirty="0" smtClean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мобильность </a:t>
            </a:r>
            <a:r>
              <a:rPr lang="ru-RU" dirty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–погрузчика;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Автономность </a:t>
            </a:r>
            <a:r>
              <a:rPr lang="ru-RU" dirty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принятия решения в зависимости от результатов, полученных от системы Контроля;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Автономность </a:t>
            </a:r>
            <a:r>
              <a:rPr lang="ru-RU" dirty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между объектами автоматизированной системы разгрузки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0552" t="23508" r="3923" b="9653"/>
          <a:stretch/>
        </p:blipFill>
        <p:spPr>
          <a:xfrm>
            <a:off x="130508" y="116632"/>
            <a:ext cx="11942156" cy="6624736"/>
          </a:xfrm>
          <a:prstGeom prst="rect">
            <a:avLst/>
          </a:prstGeom>
          <a:ln>
            <a:solidFill>
              <a:srgbClr val="755A25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335360" y="76470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Робот-погрузчик предназначен для транспортировки товара от зоны разгрузки до соответствующих складов </a:t>
            </a:r>
            <a:endParaRPr lang="ru-RU" sz="2000" dirty="0" smtClean="0">
              <a:ln w="0">
                <a:solidFill>
                  <a:srgbClr val="14967C">
                    <a:lumMod val="50000"/>
                  </a:srgbClr>
                </a:solidFill>
              </a:ln>
              <a:solidFill>
                <a:srgbClr val="5076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55679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EV3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моторов;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среднего мотора;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датчиков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датчика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r="17889"/>
          <a:stretch/>
        </p:blipFill>
        <p:spPr>
          <a:xfrm>
            <a:off x="2639616" y="3933056"/>
            <a:ext cx="2116667" cy="268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1688" r="9266" b="1772"/>
          <a:stretch/>
        </p:blipFill>
        <p:spPr>
          <a:xfrm>
            <a:off x="191344" y="3645024"/>
            <a:ext cx="2520280" cy="241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0508" y="116632"/>
            <a:ext cx="11942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6A9E1F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Модель автоматизированной системы разгрузки товара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655840" y="1484784"/>
            <a:ext cx="3672408" cy="5184576"/>
            <a:chOff x="4655840" y="1484784"/>
            <a:chExt cx="3672408" cy="5184576"/>
          </a:xfrm>
        </p:grpSpPr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840" y="1484784"/>
              <a:ext cx="3647728" cy="5184576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8328248" y="2204864"/>
              <a:ext cx="0" cy="43924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8688288" y="1988840"/>
            <a:ext cx="3024336" cy="23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</a:t>
            </a:r>
            <a:r>
              <a:rPr lang="ru-RU" dirty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одного блока EV3, который связан </a:t>
            </a:r>
            <a:r>
              <a:rPr lang="en-US" dirty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r>
              <a:rPr lang="ru-RU" dirty="0">
                <a:solidFill>
                  <a:srgbClr val="5076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–проводом с блоком системы контроля, и четырех средних моторов для открывания / закрывания ворот. </a:t>
            </a:r>
            <a:endParaRPr lang="ru-RU" sz="1400" dirty="0">
              <a:solidFill>
                <a:srgbClr val="5076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44272" y="836712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складов</a:t>
            </a:r>
          </a:p>
          <a:p>
            <a:pPr lvl="0"/>
            <a:r>
              <a:rPr lang="ru-RU" sz="2000" dirty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хранения </a:t>
            </a:r>
            <a: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</a:t>
            </a:r>
            <a:endParaRPr lang="ru-RU" sz="2000" dirty="0">
              <a:ln w="0">
                <a:solidFill>
                  <a:srgbClr val="14967C">
                    <a:lumMod val="50000"/>
                  </a:srgbClr>
                </a:solidFill>
              </a:ln>
              <a:solidFill>
                <a:srgbClr val="5076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r="12259" b="18743"/>
          <a:stretch/>
        </p:blipFill>
        <p:spPr>
          <a:xfrm rot="21303664">
            <a:off x="8479403" y="4589792"/>
            <a:ext cx="3615376" cy="158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0552" t="23508" r="3923" b="9653"/>
          <a:stretch/>
        </p:blipFill>
        <p:spPr>
          <a:xfrm>
            <a:off x="119336" y="78532"/>
            <a:ext cx="11942156" cy="6624736"/>
          </a:xfrm>
          <a:prstGeom prst="rect">
            <a:avLst/>
          </a:prstGeom>
          <a:ln>
            <a:solidFill>
              <a:srgbClr val="755A25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30508" y="-27384"/>
            <a:ext cx="11942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6A9E1F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Модель автоматизированной системы разгрузки товара</a:t>
            </a:r>
          </a:p>
        </p:txBody>
      </p:sp>
      <p:pic>
        <p:nvPicPr>
          <p:cNvPr id="8" name="Рисунок 7" descr="G:\РАСПЕЧАТАТЬ!!!\IMG_26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869160"/>
            <a:ext cx="2448272" cy="17169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07368" y="692696"/>
            <a:ext cx="6480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Контроля </a:t>
            </a:r>
            <a: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</a:t>
            </a:r>
            <a:r>
              <a:rPr lang="ru-RU" sz="2000" dirty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идентификации срока годности </a:t>
            </a:r>
            <a: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товара.</a:t>
            </a:r>
          </a:p>
          <a:p>
            <a:pPr lvl="0"/>
            <a:endParaRPr lang="ru-RU" sz="2000" dirty="0" smtClean="0">
              <a:ln w="0">
                <a:solidFill>
                  <a:srgbClr val="14967C">
                    <a:lumMod val="50000"/>
                  </a:srgbClr>
                </a:solidFill>
              </a:ln>
              <a:solidFill>
                <a:srgbClr val="5076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000" dirty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000" dirty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машинного </a:t>
            </a:r>
            <a:r>
              <a:rPr lang="ru-RU" sz="2000" dirty="0" smtClean="0">
                <a:ln w="0">
                  <a:solidFill>
                    <a:srgbClr val="14967C">
                      <a:lumMod val="50000"/>
                    </a:srgbClr>
                  </a:solidFill>
                </a:ln>
                <a:solidFill>
                  <a:srgbClr val="5076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зрения.</a:t>
            </a:r>
            <a:endParaRPr lang="ru-RU" sz="2000" dirty="0" smtClean="0">
              <a:ln w="0">
                <a:solidFill>
                  <a:srgbClr val="14967C">
                    <a:lumMod val="50000"/>
                  </a:srgbClr>
                </a:solidFill>
              </a:ln>
              <a:solidFill>
                <a:srgbClr val="5076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360" y="3284984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Состоит из: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одноплатнго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компьютера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Raspberry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Pi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Веб-камеры;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Макетной доски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 двумя светодиодами и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резисторами;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блока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EV3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Двух датчиков цвета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s://static.tildacdn.com/tild6439-3733-4939-b731-316336313037/86d60be75ac96d8346ed.pn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/>
          <a:stretch/>
        </p:blipFill>
        <p:spPr bwMode="auto">
          <a:xfrm>
            <a:off x="2423592" y="1412776"/>
            <a:ext cx="403244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692696"/>
            <a:ext cx="4464496" cy="6007396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1424592" y="2348880"/>
            <a:ext cx="0" cy="4104456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6500</TotalTime>
  <Words>195</Words>
  <Application>Microsoft Office PowerPoint</Application>
  <PresentationFormat>Широкоэкранный</PresentationFormat>
  <Paragraphs>41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Calibri</vt:lpstr>
      <vt:lpstr>Century Gothic</vt:lpstr>
      <vt:lpstr>Corbel</vt:lpstr>
      <vt:lpstr>Monotype Corsiva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Enter</dc:creator>
  <cp:lastModifiedBy>user311</cp:lastModifiedBy>
  <cp:revision>221</cp:revision>
  <dcterms:created xsi:type="dcterms:W3CDTF">2015-04-01T12:03:44Z</dcterms:created>
  <dcterms:modified xsi:type="dcterms:W3CDTF">2018-08-30T12:37:55Z</dcterms:modified>
</cp:coreProperties>
</file>