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Roboto Condensed" panose="020B0604020202020204" charset="0"/>
      <p:regular r:id="rId9"/>
      <p:bold r:id="rId10"/>
      <p:italic r:id="rId11"/>
      <p:boldItalic r:id="rId12"/>
    </p:embeddedFon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Playfair Display" panose="020B0604020202020204" charset="-52"/>
      <p:regular r:id="rId17"/>
      <p:bold r:id="rId18"/>
      <p:italic r:id="rId19"/>
      <p:boldItalic r:id="rId20"/>
    </p:embeddedFont>
    <p:embeddedFont>
      <p:font typeface="Roboto Condensed Light" panose="020B0604020202020204" charset="0"/>
      <p:regular r:id="rId21"/>
      <p:bold r:id="rId22"/>
      <p:italic r:id="rId23"/>
      <p:boldItalic r:id="rId24"/>
    </p:embeddedFont>
    <p:embeddedFont>
      <p:font typeface="Arv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0352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Произошел троллинг...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471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55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80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74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693fdd2c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5693fdd2c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192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693fdd2c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5693fdd2c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133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4"/>
            <a:chOff x="-8178042" y="-4493254"/>
            <a:chExt cx="19483597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8" cy="432996"/>
            <a:chOff x="5582265" y="4646738"/>
            <a:chExt cx="5480828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7999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1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4" name="Google Shape;184;p11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5" name="Google Shape;185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25" name="Google Shape;25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26" name="Google Shape;26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" name="Google Shape;27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28" name="Google Shape;28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oogle Shape;30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1" name="Google Shape;31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" name="Google Shape;33;p3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34" name="Google Shape;34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" name="Google Shape;35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6" name="Google Shape;36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9" name="Google Shape;39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-4" y="41"/>
            <a:ext cx="7072430" cy="1327314"/>
            <a:chOff x="-4" y="41"/>
            <a:chExt cx="7072430" cy="1327314"/>
          </a:xfrm>
        </p:grpSpPr>
        <p:sp>
          <p:nvSpPr>
            <p:cNvPr id="43" name="Google Shape;43;p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44" name="Google Shape;44;p4"/>
            <p:cNvGrpSpPr/>
            <p:nvPr/>
          </p:nvGrpSpPr>
          <p:grpSpPr>
            <a:xfrm rot="10800000" flipH="1">
              <a:off x="3" y="41"/>
              <a:ext cx="6756168" cy="1327314"/>
              <a:chOff x="-2168138" y="330075"/>
              <a:chExt cx="8650663" cy="1699506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47" name="Google Shape;47;p4"/>
            <p:cNvGrpSpPr/>
            <p:nvPr/>
          </p:nvGrpSpPr>
          <p:grpSpPr>
            <a:xfrm rot="10800000" flipH="1">
              <a:off x="-4" y="381008"/>
              <a:ext cx="7072430" cy="771743"/>
              <a:chOff x="-9092084" y="330075"/>
              <a:chExt cx="15574609" cy="1699501"/>
            </a:xfrm>
          </p:grpSpPr>
          <p:sp>
            <p:nvSpPr>
              <p:cNvPr id="48" name="Google Shape;48;p4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50" name="Google Shape;50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1" name="Google Shape;51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52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3" name="Google Shape;53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8" name="Google Shape;58;p4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5"/>
          <p:cNvGrpSpPr/>
          <p:nvPr/>
        </p:nvGrpSpPr>
        <p:grpSpPr>
          <a:xfrm>
            <a:off x="-4" y="41"/>
            <a:ext cx="7072430" cy="1327314"/>
            <a:chOff x="-4" y="41"/>
            <a:chExt cx="7072430" cy="1327314"/>
          </a:xfrm>
        </p:grpSpPr>
        <p:sp>
          <p:nvSpPr>
            <p:cNvPr id="64" name="Google Shape;64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5" name="Google Shape;65;p5"/>
            <p:cNvGrpSpPr/>
            <p:nvPr/>
          </p:nvGrpSpPr>
          <p:grpSpPr>
            <a:xfrm rot="10800000" flipH="1">
              <a:off x="3" y="41"/>
              <a:ext cx="6756168" cy="1327314"/>
              <a:chOff x="-2168138" y="330075"/>
              <a:chExt cx="8650663" cy="1699506"/>
            </a:xfrm>
          </p:grpSpPr>
          <p:sp>
            <p:nvSpPr>
              <p:cNvPr id="66" name="Google Shape;66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7" name="Google Shape;6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8" name="Google Shape;68;p5"/>
            <p:cNvGrpSpPr/>
            <p:nvPr/>
          </p:nvGrpSpPr>
          <p:grpSpPr>
            <a:xfrm rot="10800000" flipH="1">
              <a:off x="-4" y="381008"/>
              <a:ext cx="7072430" cy="771743"/>
              <a:chOff x="-9092084" y="330075"/>
              <a:chExt cx="15574609" cy="1699501"/>
            </a:xfrm>
          </p:grpSpPr>
          <p:sp>
            <p:nvSpPr>
              <p:cNvPr id="69" name="Google Shape;69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0" name="Google Shape;70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1" name="Google Shape;71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2" name="Google Shape;72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" name="Google Shape;73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4" name="Google Shape;74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83" name="Google Shape;83;p6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84" name="Google Shape;84;p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6" name="Google Shape;86;p6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8" cy="6522740"/>
          </a:xfrm>
        </p:grpSpPr>
        <p:sp>
          <p:nvSpPr>
            <p:cNvPr id="87" name="Google Shape;87;p6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89" name="Google Shape;89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0" name="Google Shape;90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1" name="Google Shape;91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2" name="Google Shape;92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4" name="Google Shape;94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5" name="Google Shape;95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" name="Google Shape;97;p6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02" name="Google Shape;102;p7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03" name="Google Shape;103;p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05" name="Google Shape;105;p7"/>
          <p:cNvGrpSpPr/>
          <p:nvPr/>
        </p:nvGrpSpPr>
        <p:grpSpPr>
          <a:xfrm rot="10800000" flipH="1">
            <a:off x="1" y="1090763"/>
            <a:ext cx="8847502" cy="2961974"/>
            <a:chOff x="-8178042" y="-4493254"/>
            <a:chExt cx="19483597" cy="6522736"/>
          </a:xfrm>
        </p:grpSpPr>
        <p:sp>
          <p:nvSpPr>
            <p:cNvPr id="106" name="Google Shape;106;p7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108" name="Google Shape;108;p7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7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ru" sz="7200" b="1" i="0" u="none" strike="noStrike" cap="none">
                <a:solidFill>
                  <a:srgbClr val="FF98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7200" b="1" i="0" u="none" strike="noStrike" cap="none">
              <a:solidFill>
                <a:srgbClr val="FF9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7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1" name="Google Shape;111;p7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" name="Google Shape;112;p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3" name="Google Shape;113;p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Google Shape;115;p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6" name="Google Shape;116;p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8" name="Google Shape;118;p7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8"/>
          <p:cNvGrpSpPr/>
          <p:nvPr/>
        </p:nvGrpSpPr>
        <p:grpSpPr>
          <a:xfrm>
            <a:off x="-4" y="41"/>
            <a:ext cx="7072430" cy="1327314"/>
            <a:chOff x="-4" y="41"/>
            <a:chExt cx="7072430" cy="1327314"/>
          </a:xfrm>
        </p:grpSpPr>
        <p:sp>
          <p:nvSpPr>
            <p:cNvPr id="121" name="Google Shape;121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2" name="Google Shape;122;p8"/>
            <p:cNvGrpSpPr/>
            <p:nvPr/>
          </p:nvGrpSpPr>
          <p:grpSpPr>
            <a:xfrm rot="10800000" flipH="1">
              <a:off x="3" y="41"/>
              <a:ext cx="6756168" cy="1327314"/>
              <a:chOff x="-2168138" y="330075"/>
              <a:chExt cx="8650663" cy="1699506"/>
            </a:xfrm>
          </p:grpSpPr>
          <p:sp>
            <p:nvSpPr>
              <p:cNvPr id="123" name="Google Shape;123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25" name="Google Shape;125;p8"/>
            <p:cNvGrpSpPr/>
            <p:nvPr/>
          </p:nvGrpSpPr>
          <p:grpSpPr>
            <a:xfrm rot="10800000" flipH="1">
              <a:off x="-4" y="381008"/>
              <a:ext cx="7072430" cy="771743"/>
              <a:chOff x="-9092084" y="330075"/>
              <a:chExt cx="15574609" cy="1699501"/>
            </a:xfrm>
          </p:grpSpPr>
          <p:sp>
            <p:nvSpPr>
              <p:cNvPr id="126" name="Google Shape;126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28" name="Google Shape;128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29" name="Google Shape;129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" name="Google Shape;130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" name="Google Shape;133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4" name="Google Shape;134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6" name="Google Shape;136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9"/>
          <p:cNvGrpSpPr/>
          <p:nvPr/>
        </p:nvGrpSpPr>
        <p:grpSpPr>
          <a:xfrm>
            <a:off x="-4" y="41"/>
            <a:ext cx="7072430" cy="1327314"/>
            <a:chOff x="-4" y="41"/>
            <a:chExt cx="7072430" cy="1327314"/>
          </a:xfrm>
        </p:grpSpPr>
        <p:sp>
          <p:nvSpPr>
            <p:cNvPr id="141" name="Google Shape;141;p9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42" name="Google Shape;142;p9"/>
            <p:cNvGrpSpPr/>
            <p:nvPr/>
          </p:nvGrpSpPr>
          <p:grpSpPr>
            <a:xfrm rot="10800000" flipH="1">
              <a:off x="3" y="41"/>
              <a:ext cx="6756168" cy="1327314"/>
              <a:chOff x="-2168138" y="330075"/>
              <a:chExt cx="8650663" cy="1699506"/>
            </a:xfrm>
          </p:grpSpPr>
          <p:sp>
            <p:nvSpPr>
              <p:cNvPr id="143" name="Google Shape;143;p9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44" name="Google Shape;144;p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45" name="Google Shape;145;p9"/>
            <p:cNvGrpSpPr/>
            <p:nvPr/>
          </p:nvGrpSpPr>
          <p:grpSpPr>
            <a:xfrm rot="10800000" flipH="1">
              <a:off x="-4" y="381008"/>
              <a:ext cx="7072430" cy="771743"/>
              <a:chOff x="-9092084" y="330075"/>
              <a:chExt cx="15574609" cy="1699501"/>
            </a:xfrm>
          </p:grpSpPr>
          <p:sp>
            <p:nvSpPr>
              <p:cNvPr id="146" name="Google Shape;146;p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48" name="Google Shape;148;p9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49" name="Google Shape;149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0" name="Google Shape;150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1" name="Google Shape;151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53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54" name="Google Shape;154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2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3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▰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▻"/>
              <a:defRPr sz="1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63" name="Google Shape;163;p10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4" name="Google Shape;164;p10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2" cy="1699506"/>
            </a:xfrm>
          </p:grpSpPr>
          <p:sp>
            <p:nvSpPr>
              <p:cNvPr id="165" name="Google Shape;165;p10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0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7" name="Google Shape;167;p10"/>
            <p:cNvGrpSpPr/>
            <p:nvPr/>
          </p:nvGrpSpPr>
          <p:grpSpPr>
            <a:xfrm flipH="1">
              <a:off x="5592255" y="4646738"/>
              <a:ext cx="6682918" cy="304563"/>
              <a:chOff x="-30922587" y="330075"/>
              <a:chExt cx="37293072" cy="1699569"/>
            </a:xfrm>
          </p:grpSpPr>
          <p:sp>
            <p:nvSpPr>
              <p:cNvPr id="168" name="Google Shape;168;p10"/>
              <p:cNvSpPr/>
              <p:nvPr/>
            </p:nvSpPr>
            <p:spPr>
              <a:xfrm>
                <a:off x="-30922587" y="330144"/>
                <a:ext cx="35588101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0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0" name="Google Shape;170;p10"/>
          <p:cNvSpPr txBox="1">
            <a:spLocks noGrp="1"/>
          </p:cNvSpPr>
          <p:nvPr>
            <p:ph type="body" idx="1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ctrTitle"/>
          </p:nvPr>
        </p:nvSpPr>
        <p:spPr>
          <a:xfrm>
            <a:off x="1724625" y="1262238"/>
            <a:ext cx="5603700" cy="26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sz="3000" dirty="0"/>
              <a:t>“Метеоролог”</a:t>
            </a:r>
            <a:endParaRPr sz="3000" dirty="0"/>
          </a:p>
        </p:txBody>
      </p:sp>
      <p:sp>
        <p:nvSpPr>
          <p:cNvPr id="191" name="Google Shape;191;p12"/>
          <p:cNvSpPr txBox="1">
            <a:spLocks noGrp="1"/>
          </p:cNvSpPr>
          <p:nvPr>
            <p:ph type="subTitle" idx="4294967295"/>
          </p:nvPr>
        </p:nvSpPr>
        <p:spPr>
          <a:xfrm>
            <a:off x="4316600" y="4222350"/>
            <a:ext cx="45699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ru" sz="12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Авторы работы:  </a:t>
            </a:r>
            <a:r>
              <a:rPr lang="ru" sz="1200" dirty="0"/>
              <a:t>Андреев Сергей, Лукоянов Даниил, Кораблин Игорь</a:t>
            </a:r>
            <a:endParaRPr sz="2400" b="0" i="0" u="none" strike="noStrike" cap="none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675" y="99275"/>
            <a:ext cx="1737250" cy="173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2"/>
          <p:cNvSpPr txBox="1"/>
          <p:nvPr/>
        </p:nvSpPr>
        <p:spPr>
          <a:xfrm>
            <a:off x="2040375" y="190325"/>
            <a:ext cx="497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САНКТ-ПЕТЕРБУРГСКИЙ</a:t>
            </a:r>
            <a:endParaRPr sz="1100" b="0" i="0" u="none" strike="noStrike" cap="none" dirty="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ГУБЕРНАТОРСКИЙ</a:t>
            </a:r>
            <a:endParaRPr sz="1100" b="0" i="0" u="none" strike="noStrike" cap="none" dirty="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0" i="0" u="none" strike="noStrike" cap="none" dirty="0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ФИЗИКО-МАТЕМАТИЧЕСКИЙ ЛИЦЕЙ</a:t>
            </a:r>
            <a:endParaRPr sz="1100" b="0" i="0" u="none" strike="noStrike" cap="none" dirty="0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12"/>
          <p:cNvSpPr/>
          <p:nvPr/>
        </p:nvSpPr>
        <p:spPr>
          <a:xfrm>
            <a:off x="5710600" y="1107825"/>
            <a:ext cx="197700" cy="2940900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99675" y="739275"/>
            <a:ext cx="7464900" cy="43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Проблема:</a:t>
            </a:r>
            <a:endParaRPr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сложность организации сбора метеорологических данных на воде.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" sz="1400" b="0" i="0" u="none" strike="noStrike" cap="none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Цель:</a:t>
            </a:r>
            <a:endParaRPr sz="1400" b="0" i="0" u="none" strike="noStrike" cap="none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создание </a:t>
            </a: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беспилотного плавательного средства для быстрого и малозатратного сбора требуемых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метеорологических данных.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0" i="0" u="none" strike="noStrike" cap="none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Задачи:</a:t>
            </a:r>
            <a:endParaRPr sz="1400" b="0" i="0" u="none" strike="noStrike" cap="none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1400"/>
              <a:buFont typeface="Roboto Condensed Light"/>
              <a:buChar char="●"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Сконструировать устойчивое беспилотное плавательное средство.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1400"/>
              <a:buFont typeface="Roboto Condensed Light"/>
              <a:buChar char="●"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Написать программы для плат приемника и передатчика.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1400"/>
              <a:buFont typeface="Roboto Condensed Light"/>
              <a:buChar char="●"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З</a:t>
            </a:r>
            <a:r>
              <a:rPr lang="ru" sz="14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ащитить электронные </a:t>
            </a: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компоненты </a:t>
            </a:r>
            <a:r>
              <a:rPr lang="ru" sz="1400" b="0" i="0" u="none" strike="noStrike" cap="none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от </a:t>
            </a: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воздействия внешней среды.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1400"/>
              <a:buFont typeface="Roboto Condensed Light"/>
              <a:buChar char="●"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Установить метеорологические датчики.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1400"/>
              <a:buFont typeface="Roboto Condensed Light"/>
              <a:buChar char="●"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Наладить обратную связь.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0" i="0" u="none" strike="noStrike" cap="none"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0" i="0" u="none" strike="noStrike" cap="none" dirty="0">
                <a:solidFill>
                  <a:srgbClr val="26324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Требования к устройству:</a:t>
            </a:r>
            <a:endParaRPr sz="1400" b="0" i="0" u="none" strike="noStrike" cap="none" dirty="0">
              <a:solidFill>
                <a:srgbClr val="26324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Герметичность.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1400"/>
              <a:buFont typeface="Roboto Condensed Light"/>
              <a:buChar char="●"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Достаточная точность измерений.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48"/>
              </a:buClr>
              <a:buSzPts val="1400"/>
              <a:buFont typeface="Roboto Condensed Light"/>
              <a:buChar char="●"/>
            </a:pPr>
            <a:r>
              <a:rPr lang="ru" dirty="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Продолжительное время работы от аккумулятора.</a:t>
            </a: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0" y="53750"/>
            <a:ext cx="1357300" cy="13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826500" y="334100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"/>
              <a:t>Используемые компоненты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6" name="Google Shape;206;p14"/>
          <p:cNvSpPr txBox="1">
            <a:spLocks noGrp="1"/>
          </p:cNvSpPr>
          <p:nvPr>
            <p:ph type="body" idx="2"/>
          </p:nvPr>
        </p:nvSpPr>
        <p:spPr>
          <a:xfrm>
            <a:off x="197825" y="1346950"/>
            <a:ext cx="9613500" cy="3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4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    Модель лодки</a:t>
            </a:r>
            <a:endParaRPr sz="14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</a:pPr>
            <a:r>
              <a:rPr lang="ru" sz="1400" dirty="0">
                <a:solidFill>
                  <a:schemeClr val="dk1"/>
                </a:solidFill>
              </a:rPr>
              <a:t>Аккумулятор ёмкостью 5000 mAh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chemeClr val="dk1"/>
                </a:solidFill>
              </a:rPr>
              <a:t>Бесколлекторный мотор AS2814-8 х2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chemeClr val="dk1"/>
                </a:solidFill>
              </a:rPr>
              <a:t>Контроллер управления мотором MARKUS Point 40 x2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ru" sz="1400" dirty="0">
                <a:solidFill>
                  <a:schemeClr val="dk1"/>
                </a:solidFill>
              </a:rPr>
              <a:t>Радиомодуль RF7020_V4.0 х2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</a:pPr>
            <a:r>
              <a:rPr lang="ru" sz="1400" dirty="0">
                <a:solidFill>
                  <a:schemeClr val="dk1"/>
                </a:solidFill>
              </a:rPr>
              <a:t>Микроконтроллер Arduino UNO R3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</a:pPr>
            <a:r>
              <a:rPr lang="ru" sz="1400" dirty="0">
                <a:solidFill>
                  <a:schemeClr val="dk1"/>
                </a:solidFill>
              </a:rPr>
              <a:t>Сервомотор с диапазоном вращения 180*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ru" sz="1400" b="1" dirty="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Пульт дистанционного управления</a:t>
            </a:r>
            <a:endParaRPr sz="1400" b="1" dirty="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</a:pPr>
            <a:r>
              <a:rPr lang="ru" sz="1400" dirty="0">
                <a:solidFill>
                  <a:schemeClr val="dk1"/>
                </a:solidFill>
              </a:rPr>
              <a:t>Приёмопередатчик беспроводного канала управления с антенной RF7020_V4.0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</a:pPr>
            <a:r>
              <a:rPr lang="ru" sz="1400" dirty="0">
                <a:solidFill>
                  <a:schemeClr val="dk1"/>
                </a:solidFill>
              </a:rPr>
              <a:t>Микроконтроллер Arduino Nano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</a:pPr>
            <a:r>
              <a:rPr lang="ru" sz="1400" dirty="0">
                <a:solidFill>
                  <a:schemeClr val="dk1"/>
                </a:solidFill>
              </a:rPr>
              <a:t>Аккумулятор для ПДУ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</a:pPr>
            <a:r>
              <a:rPr lang="ru" sz="1400" dirty="0">
                <a:solidFill>
                  <a:schemeClr val="dk1"/>
                </a:solidFill>
              </a:rPr>
              <a:t>Корпус для ПДУ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</a:pPr>
            <a:r>
              <a:rPr lang="ru" sz="1400" dirty="0">
                <a:solidFill>
                  <a:schemeClr val="dk1"/>
                </a:solidFill>
              </a:rPr>
              <a:t>Джойстик двухкоординатный</a:t>
            </a: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pic>
        <p:nvPicPr>
          <p:cNvPr id="207" name="Google Shape;20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5925" y="38550"/>
            <a:ext cx="1357300" cy="13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title"/>
          </p:nvPr>
        </p:nvSpPr>
        <p:spPr>
          <a:xfrm>
            <a:off x="612450" y="334100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"/>
              <a:t>Корпус</a:t>
            </a:r>
            <a:endParaRPr/>
          </a:p>
        </p:txBody>
      </p:sp>
      <p:pic>
        <p:nvPicPr>
          <p:cNvPr id="213" name="Google Shape;21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5925" y="38550"/>
            <a:ext cx="1357300" cy="13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5"/>
          <p:cNvSpPr txBox="1"/>
          <p:nvPr/>
        </p:nvSpPr>
        <p:spPr>
          <a:xfrm>
            <a:off x="79525" y="1395850"/>
            <a:ext cx="2920500" cy="3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Корпус модели выполнен из фанеры</a:t>
            </a:r>
            <a:endParaRPr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толщиной 6 мм. Благодаря достаточной ширине лодки, площадь</a:t>
            </a:r>
            <a:endParaRPr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соприкосновения корпуса с водой относительно большая, что позволяет ему быть очень устойчивым.  В конструкции корпуса предусмотрены отверстия для 2 валов моторов и рулевой системы. Герметичность корпуса была достигнута за счет использования водостойкого клея.</a:t>
            </a:r>
            <a:endParaRPr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15" name="Google Shape;2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0025" y="1535100"/>
            <a:ext cx="6143970" cy="3608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>
            <a:spLocks noGrp="1"/>
          </p:cNvSpPr>
          <p:nvPr>
            <p:ph type="title"/>
          </p:nvPr>
        </p:nvSpPr>
        <p:spPr>
          <a:xfrm>
            <a:off x="612450" y="334100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">
                <a:solidFill>
                  <a:srgbClr val="FFFFFF"/>
                </a:solidFill>
              </a:rPr>
              <a:t>Система сбора данных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21" name="Google Shape;22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5925" y="38550"/>
            <a:ext cx="1357300" cy="13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6"/>
          <p:cNvSpPr txBox="1"/>
          <p:nvPr/>
        </p:nvSpPr>
        <p:spPr>
          <a:xfrm>
            <a:off x="116225" y="1395850"/>
            <a:ext cx="3162000" cy="3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Используемые датчики: </a:t>
            </a:r>
            <a:endParaRPr dirty="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➔"/>
            </a:pPr>
            <a:r>
              <a:rPr lang="ru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Магнетометр (x1);</a:t>
            </a: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➔"/>
            </a:pPr>
            <a:r>
              <a:rPr lang="ru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Барометр (x1);</a:t>
            </a: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➔"/>
            </a:pPr>
            <a:r>
              <a:rPr lang="ru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Термометр (x1);</a:t>
            </a: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➔"/>
            </a:pPr>
            <a:r>
              <a:rPr lang="ru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Датчик температуры воды (x1);</a:t>
            </a: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➔"/>
            </a:pPr>
            <a:r>
              <a:rPr lang="ru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Цифровой датчик влажности (x1)</a:t>
            </a: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➔"/>
            </a:pPr>
            <a:r>
              <a:rPr lang="ru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Анемометр  (x1);</a:t>
            </a: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Показания с датчиков обрабатываются микроконтроллером Arduino UNO R3, который находится на </a:t>
            </a: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борту модели. Далее, данные отправляются на плату управления,</a:t>
            </a: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находящуюся под контролем человека.</a:t>
            </a:r>
            <a:endParaRPr dirty="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23" name="Google Shape;22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7075" y="139585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3275" y="1722325"/>
            <a:ext cx="3314699" cy="2041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5675" y="3082525"/>
            <a:ext cx="1965050" cy="19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"/>
          <p:cNvSpPr txBox="1">
            <a:spLocks noGrp="1"/>
          </p:cNvSpPr>
          <p:nvPr>
            <p:ph type="ctrTitle"/>
          </p:nvPr>
        </p:nvSpPr>
        <p:spPr>
          <a:xfrm>
            <a:off x="79400" y="706875"/>
            <a:ext cx="6911100" cy="3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sz="3600"/>
              <a:t>Спасибо за внимание!</a:t>
            </a:r>
            <a:endParaRPr sz="3600"/>
          </a:p>
        </p:txBody>
      </p:sp>
      <p:sp>
        <p:nvSpPr>
          <p:cNvPr id="231" name="Google Shape;231;p17"/>
          <p:cNvSpPr txBox="1">
            <a:spLocks noGrp="1"/>
          </p:cNvSpPr>
          <p:nvPr>
            <p:ph type="subTitle" idx="4294967295"/>
          </p:nvPr>
        </p:nvSpPr>
        <p:spPr>
          <a:xfrm>
            <a:off x="4316600" y="4222350"/>
            <a:ext cx="45699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None/>
            </a:pPr>
            <a:r>
              <a:rPr lang="ru" sz="120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Авторы работы:  </a:t>
            </a:r>
            <a:r>
              <a:rPr lang="ru" sz="1200"/>
              <a:t>Андреев Сергей, Лукоянов Даниил, Кораблин Игорь</a:t>
            </a:r>
            <a:endParaRPr sz="2400" b="0" i="0" u="none" strike="noStrike" cap="none">
              <a:solidFill>
                <a:srgbClr val="263248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32" name="Google Shape;23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90500" y="2178675"/>
            <a:ext cx="1940249" cy="19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7"/>
          <p:cNvSpPr/>
          <p:nvPr/>
        </p:nvSpPr>
        <p:spPr>
          <a:xfrm>
            <a:off x="5710600" y="1107825"/>
            <a:ext cx="197700" cy="2940900"/>
          </a:xfrm>
          <a:prstGeom prst="rect">
            <a:avLst/>
          </a:prstGeom>
          <a:solidFill>
            <a:srgbClr val="3F53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279</Words>
  <Application>Microsoft Office PowerPoint</Application>
  <PresentationFormat>On-screen Show (16:9)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Roboto Condensed</vt:lpstr>
      <vt:lpstr>Lato</vt:lpstr>
      <vt:lpstr>Playfair Display</vt:lpstr>
      <vt:lpstr>Roboto Condensed Light</vt:lpstr>
      <vt:lpstr>Times New Roman</vt:lpstr>
      <vt:lpstr>Arvo</vt:lpstr>
      <vt:lpstr>Arial</vt:lpstr>
      <vt:lpstr>Salerio template</vt:lpstr>
      <vt:lpstr>“Метеоролог”</vt:lpstr>
      <vt:lpstr>PowerPoint Presentation</vt:lpstr>
      <vt:lpstr>Используемые компоненты</vt:lpstr>
      <vt:lpstr>Корпус</vt:lpstr>
      <vt:lpstr>Система сбора данных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“Метеоролог”</dc:title>
  <cp:lastModifiedBy>Даниил Лукоянов</cp:lastModifiedBy>
  <cp:revision>2</cp:revision>
  <dcterms:modified xsi:type="dcterms:W3CDTF">2019-05-15T20:54:40Z</dcterms:modified>
</cp:coreProperties>
</file>