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8" r:id="rId4"/>
    <p:sldId id="260" r:id="rId5"/>
    <p:sldId id="258" r:id="rId6"/>
    <p:sldId id="269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08049-EA48-4FA9-41D9-2CECE881AC7E}" v="211" dt="2020-09-10T11:29:59.592"/>
    <p1510:client id="{EBFEC458-892B-4796-2CBC-B9B63AE4D336}" v="541" dt="2020-09-10T11:07:00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7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2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197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7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212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90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4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3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4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3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4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0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4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robot.ru/" TargetMode="External"/><Relationship Id="rId2" Type="http://schemas.openxmlformats.org/officeDocument/2006/relationships/hyperlink" Target="https://amperk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boproject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449" y="1407211"/>
            <a:ext cx="7766936" cy="1646302"/>
          </a:xfrm>
        </p:spPr>
        <p:txBody>
          <a:bodyPr>
            <a:normAutofit/>
          </a:bodyPr>
          <a:lstStyle/>
          <a:p>
            <a:r>
              <a:rPr lang="ru-RU" sz="4400" dirty="0">
                <a:cs typeface="Calibri Light"/>
              </a:rPr>
              <a:t>"Мобильный светофор"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115110" y="4353392"/>
            <a:ext cx="9884847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8" algn="just"/>
            <a:r>
              <a:rPr lang="ru-RU" sz="2000" dirty="0">
                <a:cs typeface="Calibri"/>
              </a:rPr>
              <a:t>Авторы: Гаврилов Константин, Степанова Елена</a:t>
            </a:r>
            <a:endParaRPr lang="ru-RU"/>
          </a:p>
          <a:p>
            <a:pPr lvl="8" algn="just"/>
            <a:r>
              <a:rPr lang="ru-RU" sz="2000" dirty="0">
                <a:cs typeface="Calibri"/>
              </a:rPr>
              <a:t>Руководитель: Степанова Галина Никаноровна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A2F46-E2D6-4BB9-8214-E4C59EF6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Заключение: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9C78F-3217-44F9-8F0A-D5CA31A7D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864" y="883118"/>
            <a:ext cx="8641491" cy="48332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ru-RU" sz="2400" dirty="0">
              <a:cs typeface="Calibri" panose="020F0502020204030204"/>
            </a:endParaRPr>
          </a:p>
          <a:p>
            <a:r>
              <a:rPr lang="ru-RU" sz="2400" dirty="0">
                <a:ea typeface="+mn-lt"/>
                <a:cs typeface="+mn-lt"/>
              </a:rPr>
              <a:t>Современные транспортные артерии оснащаются различными типами систем безопасного регулирования движения. Однако, как и все системы, могут дать сбой. В своём проекте мы показали применение и разработку системы, нивелирующих потенциальный ущерб разного вида сбоев и расширяющих использование в рамках “ Умный город”.</a:t>
            </a:r>
            <a:endParaRPr lang="ru-RU" sz="2400"/>
          </a:p>
          <a:p>
            <a:r>
              <a:rPr lang="ru-RU" sz="2400" dirty="0">
                <a:ea typeface="+mn-lt"/>
                <a:cs typeface="+mn-lt"/>
              </a:rPr>
              <a:t>Мы достигли цели и сконструировали действующий прототип мобильного светофора.</a:t>
            </a:r>
            <a:endParaRPr lang="ru-RU" sz="2400"/>
          </a:p>
          <a:p>
            <a:r>
              <a:rPr lang="ru-RU" sz="2400" dirty="0">
                <a:ea typeface="+mn-lt"/>
                <a:cs typeface="+mn-lt"/>
              </a:rPr>
              <a:t>Считаем, что с поставленными задачами справились: на базе имеющихся у нас конструкторов Лего и Амперки создали прототип мобильного многофункционального светофора.</a:t>
            </a:r>
            <a:endParaRPr lang="ru-RU" sz="2400" dirty="0">
              <a:cs typeface="Calibri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80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18E24-E5C6-4019-AEA8-2ADDA55F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Список компонентов: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F577CF-A9C4-4C31-80E8-EB009FF5E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3060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 sz="2000" dirty="0">
              <a:cs typeface="Calibri" panose="020F0502020204030204"/>
            </a:endParaRPr>
          </a:p>
          <a:p>
            <a:r>
              <a:rPr lang="ru-RU" sz="2000" dirty="0">
                <a:ea typeface="+mn-lt"/>
                <a:cs typeface="+mn-lt"/>
              </a:rPr>
              <a:t>1.Arduino UNO или </a:t>
            </a:r>
            <a:r>
              <a:rPr lang="ru-RU" sz="2000" dirty="0" err="1">
                <a:ea typeface="+mn-lt"/>
                <a:cs typeface="+mn-lt"/>
              </a:rPr>
              <a:t>Arduino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Nano</a:t>
            </a:r>
            <a:endParaRPr lang="ru-RU" sz="2000"/>
          </a:p>
          <a:p>
            <a:r>
              <a:rPr lang="ru-RU" sz="2000" dirty="0">
                <a:ea typeface="+mn-lt"/>
                <a:cs typeface="+mn-lt"/>
              </a:rPr>
              <a:t>2.Плата макетная </a:t>
            </a:r>
            <a:r>
              <a:rPr lang="ru-RU" sz="2000" dirty="0" err="1">
                <a:ea typeface="+mn-lt"/>
                <a:cs typeface="+mn-lt"/>
              </a:rPr>
              <a:t>беспаечная</a:t>
            </a:r>
            <a:endParaRPr lang="ru-RU" sz="2000"/>
          </a:p>
          <a:p>
            <a:r>
              <a:rPr lang="ru-RU" sz="2000" dirty="0">
                <a:ea typeface="+mn-lt"/>
                <a:cs typeface="+mn-lt"/>
              </a:rPr>
              <a:t>3.Резисторы 220 ОМ</a:t>
            </a:r>
            <a:endParaRPr lang="ru-RU" sz="2000"/>
          </a:p>
          <a:p>
            <a:r>
              <a:rPr lang="ru-RU" sz="2000" dirty="0">
                <a:ea typeface="+mn-lt"/>
                <a:cs typeface="+mn-lt"/>
              </a:rPr>
              <a:t>4.Соеденительные провода</a:t>
            </a:r>
            <a:endParaRPr lang="ru-RU" sz="2000"/>
          </a:p>
          <a:p>
            <a:r>
              <a:rPr lang="ru-RU" sz="2000" dirty="0">
                <a:ea typeface="+mn-lt"/>
                <a:cs typeface="+mn-lt"/>
              </a:rPr>
              <a:t>5.Светодиоды 3 или 5 мм</a:t>
            </a:r>
            <a:endParaRPr lang="ru-RU" sz="2000"/>
          </a:p>
          <a:p>
            <a:r>
              <a:rPr lang="ru-RU" sz="2000" dirty="0">
                <a:ea typeface="+mn-lt"/>
                <a:cs typeface="+mn-lt"/>
              </a:rPr>
              <a:t>6.Пъезоэлемент</a:t>
            </a:r>
            <a:endParaRPr lang="ru-RU" sz="2000"/>
          </a:p>
          <a:p>
            <a:r>
              <a:rPr lang="ru-RU" sz="2000" dirty="0">
                <a:ea typeface="+mn-lt"/>
                <a:cs typeface="+mn-lt"/>
              </a:rPr>
              <a:t>7.Конструктор </a:t>
            </a:r>
            <a:r>
              <a:rPr lang="ru-RU" sz="2000" dirty="0" err="1">
                <a:ea typeface="+mn-lt"/>
                <a:cs typeface="+mn-lt"/>
              </a:rPr>
              <a:t>Mindstorms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education</a:t>
            </a:r>
            <a:r>
              <a:rPr lang="ru-RU" sz="2000" dirty="0">
                <a:ea typeface="+mn-lt"/>
                <a:cs typeface="+mn-lt"/>
              </a:rPr>
              <a:t> NXT</a:t>
            </a:r>
            <a:endParaRPr lang="ru-RU" sz="2000" dirty="0"/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041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EEA51-E830-4D01-AABD-BC00613F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Источники информации: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26C899-9B37-41BB-8669-C8A373701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dirty="0">
                <a:ea typeface="+mn-lt"/>
                <a:cs typeface="+mn-lt"/>
              </a:rPr>
              <a:t>1. </a:t>
            </a:r>
            <a:r>
              <a:rPr lang="ru-RU" dirty="0" err="1">
                <a:ea typeface="+mn-lt"/>
                <a:cs typeface="+mn-lt"/>
              </a:rPr>
              <a:t>С.А.Филиппов</a:t>
            </a:r>
            <a:r>
              <a:rPr lang="ru-RU" dirty="0">
                <a:ea typeface="+mn-lt"/>
                <a:cs typeface="+mn-lt"/>
              </a:rPr>
              <a:t> “Робототехника для детей и родителей.” Санкт-Петербург “ Наука” 2011г.</a:t>
            </a:r>
            <a:endParaRPr lang="ru-RU" dirty="0">
              <a:cs typeface="Calibri" panose="020F0502020204030204"/>
            </a:endParaRPr>
          </a:p>
          <a:p>
            <a:r>
              <a:rPr lang="ru-RU" dirty="0">
                <a:ea typeface="+mn-lt"/>
                <a:cs typeface="+mn-lt"/>
              </a:rPr>
              <a:t>2. Д.Г. Копосов “Первый шаг в робототехнику.” “Бином” 2012 г.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3. </a:t>
            </a:r>
            <a:r>
              <a:rPr lang="ru-RU" dirty="0" err="1">
                <a:ea typeface="+mn-lt"/>
                <a:cs typeface="+mn-lt"/>
              </a:rPr>
              <a:t>А.Бачинин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В.Панкратов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В.Накоряков</a:t>
            </a:r>
            <a:r>
              <a:rPr lang="ru-RU" dirty="0">
                <a:ea typeface="+mn-lt"/>
                <a:cs typeface="+mn-lt"/>
              </a:rPr>
              <a:t> “Основы программирования микроконтроллеров” ООО “ </a:t>
            </a:r>
            <a:r>
              <a:rPr lang="ru-RU" dirty="0" err="1">
                <a:ea typeface="+mn-lt"/>
                <a:cs typeface="+mn-lt"/>
              </a:rPr>
              <a:t>Амперка</a:t>
            </a:r>
            <a:r>
              <a:rPr lang="ru-RU" dirty="0">
                <a:ea typeface="+mn-lt"/>
                <a:cs typeface="+mn-lt"/>
              </a:rPr>
              <a:t>” 2013 г.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4. </a:t>
            </a:r>
            <a:r>
              <a:rPr lang="ru-RU" dirty="0" err="1">
                <a:ea typeface="+mn-lt"/>
                <a:cs typeface="+mn-lt"/>
              </a:rPr>
              <a:t>А.В.Белов</a:t>
            </a:r>
            <a:r>
              <a:rPr lang="ru-RU" dirty="0">
                <a:ea typeface="+mn-lt"/>
                <a:cs typeface="+mn-lt"/>
              </a:rPr>
              <a:t> “Программирование </a:t>
            </a:r>
            <a:r>
              <a:rPr lang="ru-RU" dirty="0" err="1">
                <a:ea typeface="+mn-lt"/>
                <a:cs typeface="+mn-lt"/>
              </a:rPr>
              <a:t>Ардуино</a:t>
            </a:r>
            <a:r>
              <a:rPr lang="ru-RU" dirty="0">
                <a:ea typeface="+mn-lt"/>
                <a:cs typeface="+mn-lt"/>
              </a:rPr>
              <a:t>.” Наука и техника, 2018 г. </a:t>
            </a:r>
          </a:p>
          <a:p>
            <a:r>
              <a:rPr lang="ru-RU" dirty="0">
                <a:ea typeface="+mn-lt"/>
                <a:cs typeface="+mn-lt"/>
              </a:rPr>
              <a:t>5. </a:t>
            </a:r>
            <a:r>
              <a:rPr lang="ru-RU" dirty="0">
                <a:ea typeface="+mn-lt"/>
                <a:cs typeface="+mn-lt"/>
                <a:hlinkClick r:id="rId2"/>
              </a:rPr>
              <a:t>https://amperka.ru/</a:t>
            </a:r>
            <a:r>
              <a:rPr lang="ru-RU" dirty="0">
                <a:ea typeface="+mn-lt"/>
                <a:cs typeface="+mn-lt"/>
              </a:rPr>
              <a:t> </a:t>
            </a:r>
            <a:endParaRPr lang="ru-RU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6. </a:t>
            </a:r>
            <a:r>
              <a:rPr lang="ru-RU" dirty="0">
                <a:ea typeface="+mn-lt"/>
                <a:cs typeface="+mn-lt"/>
                <a:hlinkClick r:id="rId3"/>
              </a:rPr>
              <a:t>https://www.prorobot.ru/</a:t>
            </a:r>
            <a:r>
              <a:rPr lang="ru-RU" dirty="0">
                <a:ea typeface="+mn-lt"/>
                <a:cs typeface="+mn-lt"/>
              </a:rPr>
              <a:t> </a:t>
            </a:r>
            <a:endParaRPr lang="ru-RU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7. </a:t>
            </a:r>
            <a:r>
              <a:rPr lang="ru-RU" dirty="0">
                <a:ea typeface="+mn-lt"/>
                <a:cs typeface="+mn-lt"/>
                <a:hlinkClick r:id="rId4"/>
              </a:rPr>
              <a:t>https://roboproject.ru/</a:t>
            </a:r>
            <a:endParaRPr lang="ru-RU">
              <a:cs typeface="Calibri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701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5622B-B32B-44DD-B174-1F6781C25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Приложения:</a:t>
            </a:r>
            <a:endParaRPr lang="ru-RU" dirty="0"/>
          </a:p>
        </p:txBody>
      </p:sp>
      <p:pic>
        <p:nvPicPr>
          <p:cNvPr id="4" name="Рисунок 4" descr="Изображение выглядит как игрушка, маленький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1AA385CB-036B-4713-BAAA-1EE61C7991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pic>
        <p:nvPicPr>
          <p:cNvPr id="7" name="Рисунок 7" descr="Изображение выглядит как внутренний, стол, сидит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31A1B086-6C0C-4667-BD5D-D50664B899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9956" y="478186"/>
            <a:ext cx="4276406" cy="569877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2093C4-AD09-4E7D-92F1-834485D4F28C}"/>
              </a:ext>
            </a:extLst>
          </p:cNvPr>
          <p:cNvSpPr txBox="1"/>
          <p:nvPr/>
        </p:nvSpPr>
        <p:spPr>
          <a:xfrm>
            <a:off x="4213302" y="-106494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/>
              <a:t>Текст с</a:t>
            </a: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344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C7B40-599B-4F88-B3E8-D8045A40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805" y="3220571"/>
            <a:ext cx="6243433" cy="1007035"/>
          </a:xfrm>
        </p:spPr>
        <p:txBody>
          <a:bodyPr>
            <a:normAutofit/>
          </a:bodyPr>
          <a:lstStyle/>
          <a:p>
            <a:r>
              <a:rPr lang="ru-RU" sz="4400" dirty="0">
                <a:cs typeface="Calibri Light"/>
              </a:rPr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0652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94173-83C0-4C1D-A677-AC61A741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93" y="251012"/>
            <a:ext cx="8596668" cy="1320800"/>
          </a:xfrm>
        </p:spPr>
        <p:txBody>
          <a:bodyPr/>
          <a:lstStyle/>
          <a:p>
            <a:r>
              <a:rPr lang="ru-RU" dirty="0">
                <a:cs typeface="Calibri Light"/>
              </a:rPr>
              <a:t>Введение: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4F2E44-75AF-46D9-B2D7-D102BCABD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376" y="1254125"/>
            <a:ext cx="879856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400" dirty="0">
                <a:ea typeface="+mn-lt"/>
                <a:cs typeface="+mn-lt"/>
              </a:rPr>
              <a:t>В условиях перестройки социально-экономического развития современных городов мы представляем наш проект. Наш проект направлен на повышение эффективности городского транспорта ("Умный городской транспорт"). «Умный город» это решение комплекса проблем, связанных с качеством и скоростью общественного транспорта, пропускной способностью основных транспортных артерий, необходимостью снижения расходов на содержание транспортной инфраструктуры, повышения безопасности исключения комплекса проблем, связанных с качеством и скоростью общественного транспорта, пропускной способностью основных транспортных артерий, необходимостью снижения расходов на содержание транспортной инфраструктуры, повышения безопасности.</a:t>
            </a:r>
            <a:endParaRPr lang="ru-RU" sz="2400">
              <a:cs typeface="Calibri" panose="020F0502020204030204"/>
            </a:endParaRPr>
          </a:p>
          <a:p>
            <a:endParaRPr lang="ru-RU" sz="2000" dirty="0">
              <a:cs typeface="Calibri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57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A08C3-308F-4825-95C8-44C8F1B74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Цели и задачи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5C8041-9C77-4DE5-A09E-3D0CC0E0C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05" y="1566677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000" dirty="0">
                <a:cs typeface="Calibri"/>
              </a:rPr>
              <a:t>Цель исследования: На платформе конструкторов LEGO </a:t>
            </a:r>
            <a:r>
              <a:rPr lang="ru-RU" sz="2000" dirty="0" err="1">
                <a:cs typeface="Calibri"/>
              </a:rPr>
              <a:t>mindstorm</a:t>
            </a:r>
            <a:r>
              <a:rPr lang="ru-RU" sz="2000" dirty="0">
                <a:cs typeface="Calibri"/>
              </a:rPr>
              <a:t> и </a:t>
            </a:r>
            <a:r>
              <a:rPr lang="ru-RU" sz="2000" dirty="0" err="1">
                <a:cs typeface="Calibri"/>
              </a:rPr>
              <a:t>Амперка</a:t>
            </a:r>
            <a:r>
              <a:rPr lang="ru-RU" sz="2000" dirty="0">
                <a:cs typeface="Calibri"/>
              </a:rPr>
              <a:t> создать прототип мобильного светофора.</a:t>
            </a:r>
            <a:endParaRPr lang="ru-RU" sz="2000">
              <a:ea typeface="+mn-lt"/>
              <a:cs typeface="+mn-lt"/>
            </a:endParaRPr>
          </a:p>
          <a:p>
            <a:r>
              <a:rPr lang="ru-RU" sz="2000" dirty="0">
                <a:cs typeface="Calibri"/>
              </a:rPr>
              <a:t>Задачи исследования:</a:t>
            </a:r>
            <a:endParaRPr lang="ru-RU" sz="2000">
              <a:ea typeface="+mn-lt"/>
              <a:cs typeface="+mn-lt"/>
            </a:endParaRPr>
          </a:p>
          <a:p>
            <a:pPr lvl="1"/>
            <a:r>
              <a:rPr lang="ru-RU" sz="2000" dirty="0">
                <a:cs typeface="Calibri"/>
              </a:rPr>
              <a:t>1.Рассмотреть типы современных технологий светофора</a:t>
            </a:r>
            <a:endParaRPr lang="ru-RU" sz="2000" dirty="0">
              <a:ea typeface="+mn-lt"/>
              <a:cs typeface="+mn-lt"/>
            </a:endParaRPr>
          </a:p>
          <a:p>
            <a:pPr lvl="1"/>
            <a:r>
              <a:rPr lang="ru-RU" sz="2000" dirty="0">
                <a:cs typeface="Calibri"/>
              </a:rPr>
              <a:t>2.Спланировать и создать прототип передвижного светофора;</a:t>
            </a:r>
            <a:endParaRPr lang="ru-RU" sz="2000" dirty="0">
              <a:ea typeface="+mn-lt"/>
              <a:cs typeface="+mn-lt"/>
            </a:endParaRPr>
          </a:p>
          <a:p>
            <a:pPr lvl="1"/>
            <a:r>
              <a:rPr lang="ru-RU" sz="2000" dirty="0">
                <a:cs typeface="Calibri"/>
              </a:rPr>
              <a:t>3.Произвести монтаж электронных компонентов на макетную плату являющуюся прототипом светофора</a:t>
            </a:r>
            <a:endParaRPr lang="ru-RU" sz="2000" dirty="0">
              <a:ea typeface="+mn-lt"/>
              <a:cs typeface="+mn-lt"/>
            </a:endParaRPr>
          </a:p>
          <a:p>
            <a:pPr lvl="1"/>
            <a:r>
              <a:rPr lang="ru-RU" sz="2000" dirty="0">
                <a:cs typeface="Calibri"/>
              </a:rPr>
              <a:t>4.Написать программу с помощью языка программирования С++;</a:t>
            </a:r>
            <a:endParaRPr lang="ru-RU" sz="2000" dirty="0">
              <a:ea typeface="+mn-lt"/>
              <a:cs typeface="+mn-lt"/>
            </a:endParaRPr>
          </a:p>
          <a:p>
            <a:pPr lvl="1"/>
            <a:r>
              <a:rPr lang="ru-RU" sz="2000" dirty="0">
                <a:cs typeface="Calibri"/>
              </a:rPr>
              <a:t>5.На базе платформы </a:t>
            </a:r>
            <a:r>
              <a:rPr lang="ru-RU" sz="2000" dirty="0" err="1">
                <a:cs typeface="Calibri"/>
              </a:rPr>
              <a:t>Lego</a:t>
            </a:r>
            <a:r>
              <a:rPr lang="ru-RU" sz="2000" dirty="0">
                <a:cs typeface="Calibri"/>
              </a:rPr>
              <a:t> NXT создать мобильную тележку</a:t>
            </a:r>
            <a:endParaRPr lang="ru-RU" sz="2000" dirty="0">
              <a:ea typeface="+mn-lt"/>
              <a:cs typeface="+mn-lt"/>
            </a:endParaRPr>
          </a:p>
          <a:p>
            <a:pPr lvl="1"/>
            <a:r>
              <a:rPr lang="ru-RU" sz="2000" dirty="0">
                <a:cs typeface="Calibri"/>
              </a:rPr>
              <a:t>6.Собрать прототип на базе </a:t>
            </a:r>
            <a:r>
              <a:rPr lang="ru-RU" sz="2000" dirty="0" err="1">
                <a:cs typeface="Calibri"/>
              </a:rPr>
              <a:t>Lego</a:t>
            </a:r>
            <a:r>
              <a:rPr lang="ru-RU" sz="2000" dirty="0">
                <a:cs typeface="Calibri"/>
              </a:rPr>
              <a:t> NXT и </a:t>
            </a:r>
            <a:r>
              <a:rPr lang="ru-RU" sz="2000" dirty="0" err="1">
                <a:cs typeface="Calibri"/>
              </a:rPr>
              <a:t>Arduino</a:t>
            </a:r>
            <a:r>
              <a:rPr lang="ru-RU" sz="2000" dirty="0">
                <a:cs typeface="Calibri"/>
              </a:rPr>
              <a:t>, а так же провести демонстрацию работоспособности прототипа.</a:t>
            </a:r>
            <a:endParaRPr lang="ru-RU" sz="2000" dirty="0">
              <a:ea typeface="+mn-lt"/>
              <a:cs typeface="+mn-lt"/>
            </a:endParaRPr>
          </a:p>
          <a:p>
            <a:endParaRPr lang="ru-RU" sz="2000" dirty="0">
              <a:ea typeface="+mn-lt"/>
              <a:cs typeface="+mn-lt"/>
            </a:endParaRPr>
          </a:p>
          <a:p>
            <a:endParaRPr lang="ru-RU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602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E59FC-E902-4A5E-89AE-FDADBE86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Как пришла в голову идея проекта: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A9AB20-851D-4348-B029-7BB1D359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1377390"/>
            <a:ext cx="935736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000" dirty="0">
                <a:ea typeface="+mn-lt"/>
                <a:cs typeface="+mn-lt"/>
              </a:rPr>
              <a:t>Во время поломки светофора в нашем городе, мы решили создать "Мобильный светофор". Наш светофор отличается от обычного тем, что он может быть установлен абсолютно в любой точке в кратчайшие сроки. Предположим, что в мегаполисе произошла авария, и для того чтобы регулировать движение в настоящее время чаще всего призываются регулировщики в лице инспекторов ГАИ. Но их работа не всегда продуктивна, т.к есть человеческий фактор из-за которого люди могут запутаться в своих действиях и жестах регулировщика, так же не будем забывать об усталости. И как раз с помощью нашего мобильного светофора мы можем с большим успехом устранить пробки на дорогах и улучшить безопасность движения, а так как наша разработка является независимой от проводов, (</a:t>
            </a:r>
            <a:r>
              <a:rPr lang="ru-RU" sz="2000" dirty="0" err="1">
                <a:ea typeface="+mn-lt"/>
                <a:cs typeface="+mn-lt"/>
              </a:rPr>
              <a:t>т.е</a:t>
            </a:r>
            <a:r>
              <a:rPr lang="ru-RU" sz="2000" dirty="0">
                <a:ea typeface="+mn-lt"/>
                <a:cs typeface="+mn-lt"/>
              </a:rPr>
              <a:t> питания от сети за счет встроенных аккумуляторов ) мы можем установить ее где нам угодно . Таким образом мы понимаем, на сколько применение мобильных светофоров может помочь нам в повседневной жизни. Также наша разработка может пригодиться и при проведении массовых мероприятий, когда приток транспортных средств и людей в город возрастает в разы.</a:t>
            </a:r>
            <a:endParaRPr lang="ru-RU" sz="2000">
              <a:cs typeface="Calibri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9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F0872-0CAF-4DEA-B618-2D53A0CB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Теория: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AE31F0-09E5-4DAF-89FA-8EB5F28C8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52" y="1398589"/>
            <a:ext cx="8843197" cy="511342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ru-RU" sz="2000" dirty="0" err="1">
                <a:ea typeface="+mn-lt"/>
                <a:cs typeface="+mn-lt"/>
              </a:rPr>
              <a:t>Светофо́р</a:t>
            </a:r>
            <a:r>
              <a:rPr lang="ru-RU" sz="2000" dirty="0">
                <a:ea typeface="+mn-lt"/>
                <a:cs typeface="+mn-lt"/>
              </a:rPr>
              <a:t> — оптическое устройство, подающее световые сигналы, регулирующие движение автомобильного, железнодорожного, водного и другого транспорта, а также пешеходов на пешеходных переходах.</a:t>
            </a:r>
            <a:endParaRPr lang="ru-RU" sz="2000">
              <a:cs typeface="Calibri" panose="020F0502020204030204"/>
            </a:endParaRPr>
          </a:p>
          <a:p>
            <a:r>
              <a:rPr lang="ru-RU" sz="2000" dirty="0">
                <a:ea typeface="+mn-lt"/>
                <a:cs typeface="+mn-lt"/>
              </a:rPr>
              <a:t>Первый светофор был установлен 10 декабря 1868 года в Лондоне возле здания Британского Парламента. Его изобретатель — Джон Пик </a:t>
            </a:r>
            <a:r>
              <a:rPr lang="ru-RU" sz="2000" dirty="0" err="1">
                <a:ea typeface="+mn-lt"/>
                <a:cs typeface="+mn-lt"/>
              </a:rPr>
              <a:t>Найт</a:t>
            </a:r>
            <a:r>
              <a:rPr lang="ru-RU" sz="2000" dirty="0">
                <a:ea typeface="+mn-lt"/>
                <a:cs typeface="+mn-lt"/>
              </a:rPr>
              <a:t> — был специалистом по железнодорожным семафорам. Светофор управлялся вручную и имел две семафорные стрелки: поднятые горизонтально означали сигнал «стоп», а опущенные под углом в 45° — движение с осторожностью. В тёмное время суток использовался вращающийся газовый фонарь, с помощью которого подавались, соответственно, сигналы красного и зелёного цветов. Светофор использовался для облегчения перехода пешеходов через улицу, а его сигналы предназначались для повозок — пока пешеходы идут, повозки должны стоять. 2 января 1869 года газовый фонарь светофора взорвался, травмировав управляющего светофором полицейского, после чего в Европе светофоры были </a:t>
            </a:r>
            <a:r>
              <a:rPr lang="ru-RU" sz="2000" dirty="0" err="1">
                <a:ea typeface="+mn-lt"/>
                <a:cs typeface="+mn-lt"/>
              </a:rPr>
              <a:t>запрещены.Первая</a:t>
            </a:r>
            <a:r>
              <a:rPr lang="ru-RU" sz="2000" dirty="0">
                <a:ea typeface="+mn-lt"/>
                <a:cs typeface="+mn-lt"/>
              </a:rPr>
              <a:t> автоматическая система светофоров (способная к переключению без непосредственного участия человека) была разработана и запатентована в 1910 году Эрнстом </a:t>
            </a:r>
            <a:r>
              <a:rPr lang="ru-RU" sz="2000" dirty="0" err="1">
                <a:ea typeface="+mn-lt"/>
                <a:cs typeface="+mn-lt"/>
              </a:rPr>
              <a:t>Сиррином</a:t>
            </a:r>
            <a:r>
              <a:rPr lang="ru-RU" sz="2000" dirty="0">
                <a:ea typeface="+mn-lt"/>
                <a:cs typeface="+mn-lt"/>
              </a:rPr>
              <a:t> из Чикаго. Его светофор использовал </a:t>
            </a:r>
            <a:r>
              <a:rPr lang="ru-RU" sz="2000" dirty="0" err="1">
                <a:ea typeface="+mn-lt"/>
                <a:cs typeface="+mn-lt"/>
              </a:rPr>
              <a:t>неподсвеченные</a:t>
            </a:r>
            <a:r>
              <a:rPr lang="ru-RU" sz="2000" dirty="0">
                <a:ea typeface="+mn-lt"/>
                <a:cs typeface="+mn-lt"/>
              </a:rPr>
              <a:t> надписи </a:t>
            </a:r>
            <a:r>
              <a:rPr lang="ru-RU" sz="2000" dirty="0" err="1">
                <a:ea typeface="+mn-lt"/>
                <a:cs typeface="+mn-lt"/>
              </a:rPr>
              <a:t>Stop</a:t>
            </a:r>
            <a:r>
              <a:rPr lang="ru-RU" sz="2000" dirty="0">
                <a:ea typeface="+mn-lt"/>
                <a:cs typeface="+mn-lt"/>
              </a:rPr>
              <a:t> и </a:t>
            </a:r>
            <a:r>
              <a:rPr lang="ru-RU" sz="2000" dirty="0" err="1">
                <a:ea typeface="+mn-lt"/>
                <a:cs typeface="+mn-lt"/>
              </a:rPr>
              <a:t>Proceed</a:t>
            </a:r>
            <a:r>
              <a:rPr lang="ru-RU" sz="2000" dirty="0">
                <a:ea typeface="+mn-lt"/>
                <a:cs typeface="+mn-lt"/>
              </a:rPr>
              <a:t>.</a:t>
            </a:r>
            <a:endParaRPr lang="ru-RU" sz="2000">
              <a:ea typeface="+mn-lt"/>
              <a:cs typeface="+mn-lt"/>
            </a:endParaRPr>
          </a:p>
          <a:p>
            <a:r>
              <a:rPr lang="ru-RU" sz="2000" dirty="0">
                <a:ea typeface="+mn-lt"/>
                <a:cs typeface="+mn-lt"/>
              </a:rPr>
              <a:t>Изобретателем первого электрического светофора считается Лестер </a:t>
            </a:r>
            <a:r>
              <a:rPr lang="ru-RU" sz="2000" dirty="0" err="1">
                <a:ea typeface="+mn-lt"/>
                <a:cs typeface="+mn-lt"/>
              </a:rPr>
              <a:t>Вайр</a:t>
            </a:r>
            <a:r>
              <a:rPr lang="ru-RU" sz="2000" dirty="0">
                <a:ea typeface="+mn-lt"/>
                <a:cs typeface="+mn-lt"/>
              </a:rPr>
              <a:t> из Солт-Лейк-Сити (штат Юта, США). В 1912 году он разработал (но не запатентовал) светофор с двумя круглыми электрическими сигналами (красного и зелёного цвета).</a:t>
            </a:r>
            <a:endParaRPr lang="ru-RU" sz="2000"/>
          </a:p>
          <a:p>
            <a:pPr marL="0" indent="0">
              <a:buNone/>
            </a:pPr>
            <a:endParaRPr lang="ru-RU" dirty="0">
              <a:cs typeface="Calibri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99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8064A-B4CD-4D92-BF17-CB69C2ED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D7CFA3-104A-476B-9196-338EDE729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69" y="1364971"/>
            <a:ext cx="9694844" cy="52703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5 августа 1914 года в Кливленде Американская светофорная компания установила на перекрёстке 105-й улицы и авеню Эвклида четыре электрических светофора конструкции Джеймса </a:t>
            </a:r>
            <a:r>
              <a:rPr lang="ru-RU" dirty="0" err="1"/>
              <a:t>Хога</a:t>
            </a:r>
            <a:r>
              <a:rPr lang="ru-RU" dirty="0"/>
              <a:t>. Они имели красный и зелёный сигнал и, переключаясь, издавали звуковой сигнал. Система управлялась полицейским, сидящим в стеклянной будке на перекрёстке. Светофоры задавали правила движения, аналогичные принятым в настоящее время в США:</a:t>
            </a:r>
            <a:endParaRPr lang="ru-RU" dirty="0">
              <a:ea typeface="+mn-lt"/>
              <a:cs typeface="+mn-lt"/>
            </a:endParaRPr>
          </a:p>
          <a:p>
            <a:r>
              <a:rPr lang="ru-RU" dirty="0"/>
              <a:t>поворот направо осуществлялся в любое время при отсутствии помех, а поворот налево — на зелёный сигнал вокруг центра перекрёстка.</a:t>
            </a:r>
            <a:endParaRPr lang="ru-RU" dirty="0">
              <a:ea typeface="+mn-lt"/>
              <a:cs typeface="+mn-lt"/>
            </a:endParaRPr>
          </a:p>
          <a:p>
            <a:r>
              <a:rPr lang="ru-RU" dirty="0"/>
              <a:t>В 1920 году трёхцветные светофоры с использованием жёлтого сигнала были установлены в Детройте и Нью-Йорке. Авторами изобретений были, соответственно, Уильям </a:t>
            </a:r>
            <a:r>
              <a:rPr lang="ru-RU" dirty="0" err="1"/>
              <a:t>Поттс</a:t>
            </a:r>
            <a:r>
              <a:rPr lang="ru-RU" dirty="0"/>
              <a:t> и Джон Ф. Харрис.</a:t>
            </a:r>
            <a:endParaRPr lang="ru-RU" dirty="0">
              <a:ea typeface="+mn-lt"/>
              <a:cs typeface="+mn-lt"/>
            </a:endParaRPr>
          </a:p>
          <a:p>
            <a:r>
              <a:rPr lang="ru-RU" dirty="0"/>
              <a:t>Со времён прошлого столетия светофоры претерпели множество изменений и улучшений. Современные светофоры это высокотехнологичные устройства.</a:t>
            </a:r>
            <a:endParaRPr lang="ru-RU" dirty="0">
              <a:ea typeface="+mn-lt"/>
              <a:cs typeface="+mn-lt"/>
            </a:endParaRPr>
          </a:p>
          <a:p>
            <a:r>
              <a:rPr lang="ru-RU" dirty="0"/>
              <a:t>Светофор (от свет+ греч ) -оптическое устройство, подающее световые сигналы, регулирующие движение автомобильного, железнодорожного, водного и другого транспорта, а также пешеходов на пешеходных переходах.</a:t>
            </a:r>
            <a:endParaRPr lang="ru-RU" dirty="0">
              <a:ea typeface="+mn-lt"/>
              <a:cs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54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61004-BE9C-42A3-8A40-A790851F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Виды светофоров: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30881C-95B1-4B60-89D1-850EBE23C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3060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dirty="0">
                <a:ea typeface="+mn-lt"/>
                <a:cs typeface="+mn-lt"/>
              </a:rPr>
              <a:t>-Автомобильные светофоры</a:t>
            </a:r>
            <a:endParaRPr lang="ru-RU" sz="2400">
              <a:cs typeface="Calibri" panose="020F0502020204030204"/>
            </a:endParaRPr>
          </a:p>
          <a:p>
            <a:r>
              <a:rPr lang="ru-RU" sz="2400" dirty="0">
                <a:ea typeface="+mn-lt"/>
                <a:cs typeface="+mn-lt"/>
              </a:rPr>
              <a:t>-Стрелки и стрелочные секции</a:t>
            </a:r>
            <a:endParaRPr lang="ru-RU" sz="2400"/>
          </a:p>
          <a:p>
            <a:r>
              <a:rPr lang="ru-RU" sz="2400" dirty="0">
                <a:ea typeface="+mn-lt"/>
                <a:cs typeface="+mn-lt"/>
              </a:rPr>
              <a:t>-Светофор с мигающим красным сигналом</a:t>
            </a:r>
            <a:endParaRPr lang="ru-RU" sz="2400"/>
          </a:p>
          <a:p>
            <a:r>
              <a:rPr lang="ru-RU" sz="2400" dirty="0">
                <a:ea typeface="+mn-lt"/>
                <a:cs typeface="+mn-lt"/>
              </a:rPr>
              <a:t>-Светофор, устанавливаемый на железнодорожных переездах</a:t>
            </a:r>
            <a:endParaRPr lang="ru-RU" sz="2400"/>
          </a:p>
          <a:p>
            <a:r>
              <a:rPr lang="ru-RU" sz="2400" dirty="0">
                <a:ea typeface="+mn-lt"/>
                <a:cs typeface="+mn-lt"/>
              </a:rPr>
              <a:t>-Реверсивный светофор</a:t>
            </a:r>
            <a:endParaRPr lang="ru-RU" sz="2400"/>
          </a:p>
          <a:p>
            <a:r>
              <a:rPr lang="ru-RU" sz="2400" dirty="0">
                <a:ea typeface="+mn-lt"/>
                <a:cs typeface="+mn-lt"/>
              </a:rPr>
              <a:t>-Светофор для пешеходов</a:t>
            </a:r>
            <a:endParaRPr lang="ru-RU" sz="2400"/>
          </a:p>
          <a:p>
            <a:r>
              <a:rPr lang="ru-RU" sz="2400" dirty="0">
                <a:ea typeface="+mn-lt"/>
                <a:cs typeface="+mn-lt"/>
              </a:rPr>
              <a:t>-Светофор для велосипедистов</a:t>
            </a:r>
            <a:endParaRPr lang="ru-RU" sz="2400"/>
          </a:p>
          <a:p>
            <a:r>
              <a:rPr lang="ru-RU" sz="2400" dirty="0">
                <a:ea typeface="+mn-lt"/>
                <a:cs typeface="+mn-lt"/>
              </a:rPr>
              <a:t>-Трамвайный светофор</a:t>
            </a:r>
            <a:endParaRPr lang="ru-RU" sz="2400" dirty="0"/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838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8B400-281E-4F6E-A22D-F5041752D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Практика: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8B92B8-DEF9-494B-AEA9-24EF36F0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10" y="1768383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3200" dirty="0">
                <a:ea typeface="+mn-lt"/>
                <a:cs typeface="+mn-lt"/>
              </a:rPr>
              <a:t>В проект входит 3 составляющих:</a:t>
            </a:r>
            <a:endParaRPr lang="ru-RU" sz="3200">
              <a:cs typeface="Calibri" panose="020F0502020204030204"/>
            </a:endParaRPr>
          </a:p>
          <a:p>
            <a:r>
              <a:rPr lang="ru-RU" sz="3200" dirty="0">
                <a:ea typeface="+mn-lt"/>
                <a:cs typeface="+mn-lt"/>
              </a:rPr>
              <a:t>1)Мобильная тележка и выдвижная конструкция</a:t>
            </a:r>
            <a:endParaRPr lang="ru-RU" sz="3200"/>
          </a:p>
          <a:p>
            <a:r>
              <a:rPr lang="ru-RU" sz="3200" dirty="0">
                <a:ea typeface="+mn-lt"/>
                <a:cs typeface="+mn-lt"/>
              </a:rPr>
              <a:t>2)Плата для светофора</a:t>
            </a:r>
            <a:endParaRPr lang="ru-RU" sz="3200"/>
          </a:p>
          <a:p>
            <a:r>
              <a:rPr lang="ru-RU" sz="3200" dirty="0">
                <a:ea typeface="+mn-lt"/>
                <a:cs typeface="+mn-lt"/>
              </a:rPr>
              <a:t>3)Программное обеспечение</a:t>
            </a:r>
            <a:endParaRPr lang="ru-RU" sz="3200" dirty="0"/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719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56E947-8F8B-4AD4-A6C9-789721C44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05" y="434884"/>
            <a:ext cx="9067314" cy="62788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Мобильная тележка способствует перемещению светофора по всему городу. Она будет управляться по локальной сети и в зависимости от места требования ее дистанционно приведут на нужную точку. Выдвижная конструкция помогает в компактности и легком передвижении светофора, т.к. без нее светофор задевал бы предметы при передвижении и мог бы повредиться. Плата и программное обеспечение заставляет светофор работать по назначению.</a:t>
            </a:r>
            <a:endParaRPr lang="ru-RU">
              <a:cs typeface="Calibri" panose="020F0502020204030204"/>
            </a:endParaRPr>
          </a:p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Наш прототип светофора собран на платформе конструктора LEGO </a:t>
            </a:r>
            <a:r>
              <a:rPr lang="ru-RU" dirty="0" err="1">
                <a:ea typeface="+mn-lt"/>
                <a:cs typeface="+mn-lt"/>
              </a:rPr>
              <a:t>mindstorm</a:t>
            </a:r>
            <a:r>
              <a:rPr lang="ru-RU" dirty="0">
                <a:ea typeface="+mn-lt"/>
                <a:cs typeface="+mn-lt"/>
              </a:rPr>
              <a:t> и набора “</a:t>
            </a:r>
            <a:r>
              <a:rPr lang="ru-RU" dirty="0" err="1">
                <a:ea typeface="+mn-lt"/>
                <a:cs typeface="+mn-lt"/>
              </a:rPr>
              <a:t>Амперка</a:t>
            </a:r>
            <a:r>
              <a:rPr lang="ru-RU" dirty="0">
                <a:ea typeface="+mn-lt"/>
                <a:cs typeface="+mn-lt"/>
              </a:rPr>
              <a:t>”.</a:t>
            </a:r>
            <a:endParaRPr lang="ru-RU">
              <a:cs typeface="Calibri" panose="020F0502020204030204"/>
            </a:endParaRPr>
          </a:p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Тележка собрана на основе конструктора </a:t>
            </a:r>
            <a:r>
              <a:rPr lang="ru-RU" dirty="0" err="1">
                <a:ea typeface="+mn-lt"/>
                <a:cs typeface="+mn-lt"/>
              </a:rPr>
              <a:t>Lego</a:t>
            </a:r>
            <a:r>
              <a:rPr lang="ru-RU" dirty="0">
                <a:ea typeface="+mn-lt"/>
                <a:cs typeface="+mn-lt"/>
              </a:rPr>
              <a:t> NXT. Основными её составляющими являются:</a:t>
            </a:r>
            <a:endParaRPr lang="ru-RU">
              <a:cs typeface="Calibri" panose="020F0502020204030204"/>
            </a:endParaRPr>
          </a:p>
          <a:p>
            <a:r>
              <a:rPr lang="ru-RU" dirty="0">
                <a:ea typeface="+mn-lt"/>
                <a:cs typeface="+mn-lt"/>
              </a:rPr>
              <a:t>- блок управления тележкой - NXT</a:t>
            </a:r>
            <a:endParaRPr lang="ru-RU"/>
          </a:p>
          <a:p>
            <a:r>
              <a:rPr lang="ru-RU" dirty="0">
                <a:ea typeface="+mn-lt"/>
                <a:cs typeface="+mn-lt"/>
              </a:rPr>
              <a:t>- 3 сервомотора</a:t>
            </a:r>
            <a:endParaRPr lang="ru-RU"/>
          </a:p>
          <a:p>
            <a:r>
              <a:rPr lang="ru-RU" dirty="0">
                <a:ea typeface="+mn-lt"/>
                <a:cs typeface="+mn-lt"/>
              </a:rPr>
              <a:t>- 2 колеса</a:t>
            </a:r>
            <a:endParaRPr lang="ru-RU"/>
          </a:p>
          <a:p>
            <a:r>
              <a:rPr lang="ru-RU" dirty="0">
                <a:ea typeface="+mn-lt"/>
                <a:cs typeface="+mn-lt"/>
              </a:rPr>
              <a:t>- поддержка для платы </a:t>
            </a:r>
            <a:r>
              <a:rPr lang="ru-RU" dirty="0" err="1">
                <a:ea typeface="+mn-lt"/>
                <a:cs typeface="+mn-lt"/>
              </a:rPr>
              <a:t>Arduino</a:t>
            </a:r>
            <a:endParaRPr lang="ru-RU"/>
          </a:p>
          <a:p>
            <a:r>
              <a:rPr lang="ru-RU" dirty="0">
                <a:ea typeface="+mn-lt"/>
                <a:cs typeface="+mn-lt"/>
              </a:rPr>
              <a:t>- детали из конструктора </a:t>
            </a:r>
            <a:r>
              <a:rPr lang="ru-RU" dirty="0" err="1">
                <a:ea typeface="+mn-lt"/>
                <a:cs typeface="+mn-lt"/>
              </a:rPr>
              <a:t>Lego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mindstorms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education</a:t>
            </a:r>
            <a:endParaRPr lang="ru-RU"/>
          </a:p>
          <a:p>
            <a:r>
              <a:rPr lang="ru-RU" dirty="0">
                <a:ea typeface="+mn-lt"/>
                <a:cs typeface="+mn-lt"/>
              </a:rPr>
              <a:t>- мобильный специализированный каркас для удержания макета светофора</a:t>
            </a:r>
            <a:endParaRPr lang="ru-RU"/>
          </a:p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Макет светофора собирается на базе электронного конструктора “ </a:t>
            </a:r>
            <a:r>
              <a:rPr lang="ru-RU" dirty="0" err="1">
                <a:ea typeface="+mn-lt"/>
                <a:cs typeface="+mn-lt"/>
              </a:rPr>
              <a:t>Амперка</a:t>
            </a:r>
            <a:r>
              <a:rPr lang="ru-RU" dirty="0">
                <a:ea typeface="+mn-lt"/>
                <a:cs typeface="+mn-lt"/>
              </a:rPr>
              <a:t>”. Из платы </a:t>
            </a:r>
            <a:r>
              <a:rPr lang="ru-RU" dirty="0" err="1">
                <a:ea typeface="+mn-lt"/>
                <a:cs typeface="+mn-lt"/>
              </a:rPr>
              <a:t>Arduino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uno</a:t>
            </a:r>
            <a:r>
              <a:rPr lang="ru-RU" dirty="0">
                <a:ea typeface="+mn-lt"/>
                <a:cs typeface="+mn-lt"/>
              </a:rPr>
              <a:t>, электронных компонентов на макетной </a:t>
            </a:r>
            <a:r>
              <a:rPr lang="ru-RU" dirty="0" err="1">
                <a:ea typeface="+mn-lt"/>
                <a:cs typeface="+mn-lt"/>
              </a:rPr>
              <a:t>беспаечной</a:t>
            </a:r>
            <a:r>
              <a:rPr lang="ru-RU" dirty="0">
                <a:ea typeface="+mn-lt"/>
                <a:cs typeface="+mn-lt"/>
              </a:rPr>
              <a:t> плате, подключённых к аккумулятору и управляемых через программу-код</a:t>
            </a:r>
            <a:endParaRPr lang="ru-RU">
              <a:cs typeface="Calibri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0957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Facet</vt:lpstr>
      <vt:lpstr>"Мобильный светофор"</vt:lpstr>
      <vt:lpstr>Введение:</vt:lpstr>
      <vt:lpstr>Цели и задачи</vt:lpstr>
      <vt:lpstr>Как пришла в голову идея проекта:</vt:lpstr>
      <vt:lpstr>Теория:</vt:lpstr>
      <vt:lpstr>Теория:</vt:lpstr>
      <vt:lpstr>Виды светофоров:</vt:lpstr>
      <vt:lpstr>Практика:</vt:lpstr>
      <vt:lpstr>Презентация PowerPoint</vt:lpstr>
      <vt:lpstr>Заключение:</vt:lpstr>
      <vt:lpstr>Список компонентов:</vt:lpstr>
      <vt:lpstr>Источники информации:</vt:lpstr>
      <vt:lpstr>Приложения: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182</cp:revision>
  <dcterms:created xsi:type="dcterms:W3CDTF">2020-09-10T10:34:47Z</dcterms:created>
  <dcterms:modified xsi:type="dcterms:W3CDTF">2020-09-10T11:30:34Z</dcterms:modified>
</cp:coreProperties>
</file>