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87" r:id="rId2"/>
    <p:sldId id="257" r:id="rId3"/>
    <p:sldId id="277" r:id="rId4"/>
    <p:sldId id="294" r:id="rId5"/>
    <p:sldId id="286" r:id="rId6"/>
    <p:sldId id="274" r:id="rId7"/>
    <p:sldId id="273" r:id="rId8"/>
    <p:sldId id="264" r:id="rId9"/>
    <p:sldId id="292" r:id="rId10"/>
    <p:sldId id="303" r:id="rId11"/>
    <p:sldId id="289" r:id="rId12"/>
    <p:sldId id="305" r:id="rId13"/>
    <p:sldId id="301" r:id="rId14"/>
    <p:sldId id="304" r:id="rId15"/>
    <p:sldId id="300" r:id="rId16"/>
    <p:sldId id="299" r:id="rId17"/>
    <p:sldId id="295" r:id="rId18"/>
    <p:sldId id="302" r:id="rId19"/>
    <p:sldId id="296" r:id="rId20"/>
    <p:sldId id="297" r:id="rId21"/>
    <p:sldId id="298" r:id="rId22"/>
    <p:sldId id="288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51F"/>
    <a:srgbClr val="FF5353"/>
    <a:srgbClr val="F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3672" autoAdjust="0"/>
  </p:normalViewPr>
  <p:slideViewPr>
    <p:cSldViewPr>
      <p:cViewPr varScale="1">
        <p:scale>
          <a:sx n="115" d="100"/>
          <a:sy n="115" d="100"/>
        </p:scale>
        <p:origin x="156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D1DE0-72A0-4C22-AF18-598391FB18C5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D32A-42E3-4A37-87DE-3C098F72DE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22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наиболее сложных и ответственных технологических процессов на АЭС является перегрузка ядерного топлива, выполняемая перегрузочной машиной.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Перегрузка осуществляется во время ежегодных остановок реактора для планово-предупредительных работ. Топливо из реактора удаляется только сверху. Отработавшую тепловыделяющую сборку (ТВС)извлекают перегрузочной машиной из активной зоны реактора, и перемещают под водой к бассейну выдержки, где она устанавливается в специальный стеллаж. Затем перегрузочная машина извлекает свежую сборку из бассейна выдержки и перемещает ее обратно к активной зоне реактора.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процесс наиболее эффективно изучать на его модели. Поэтому,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целью проекта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является создание модели процесса перегрузки ядерного топлива на атомных станциях с реакторами типа ВВЭР с использованием конструкторов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Mindstorms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DD32A-42E3-4A37-87DE-3C098F72DEC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13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DBC61B-9922-4052-8E73-840EB48E2A73}" type="datetimeFigureOut">
              <a:rPr lang="ru-RU" smtClean="0"/>
              <a:pPr/>
              <a:t>18.10.2020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FB5DE5-4A25-4279-AEB2-2FA70CC28E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148270"/>
          </a:xfrm>
        </p:spPr>
        <p:txBody>
          <a:bodyPr>
            <a:noAutofit/>
          </a:bodyPr>
          <a:lstStyle/>
          <a:p>
            <a:r>
              <a:rPr lang="ru-RU" sz="2800" dirty="0">
                <a:ln w="6350">
                  <a:solidFill>
                    <a:srgbClr val="FFFF00"/>
                  </a:solidFill>
                </a:ln>
                <a:effectLst/>
              </a:rPr>
              <a:t>СИСТЕМА ОБЕСПЕЧЕНИЯ БЕЗОПАСНОСТИ </a:t>
            </a:r>
            <a:br>
              <a:rPr lang="ru-RU" sz="2800" dirty="0">
                <a:ln w="6350">
                  <a:solidFill>
                    <a:srgbClr val="FFFF00"/>
                  </a:solidFill>
                </a:ln>
                <a:effectLst/>
              </a:rPr>
            </a:br>
            <a:r>
              <a:rPr lang="ru-RU" sz="2800" dirty="0">
                <a:ln w="6350">
                  <a:solidFill>
                    <a:srgbClr val="FFFF00"/>
                  </a:solidFill>
                </a:ln>
                <a:effectLst/>
              </a:rPr>
              <a:t>УСТОЙЧИВОГО РАЗВИТИЯ </a:t>
            </a:r>
            <a:r>
              <a:rPr lang="ru-RU" sz="2800" dirty="0" smtClean="0">
                <a:ln w="6350">
                  <a:solidFill>
                    <a:srgbClr val="FFFF00"/>
                  </a:solidFill>
                </a:ln>
                <a:effectLst/>
              </a:rPr>
              <a:t>ГОРОДА</a:t>
            </a:r>
            <a:r>
              <a:rPr lang="ru-RU" sz="2800" dirty="0">
                <a:ln w="6350">
                  <a:solidFill>
                    <a:srgbClr val="FFFF00"/>
                  </a:solidFill>
                </a:ln>
                <a:effectLst/>
              </a:rPr>
              <a:t/>
            </a:r>
            <a:br>
              <a:rPr lang="ru-RU" sz="2800" dirty="0">
                <a:ln w="6350">
                  <a:solidFill>
                    <a:srgbClr val="FFFF00"/>
                  </a:solidFill>
                </a:ln>
                <a:effectLst/>
              </a:rPr>
            </a:br>
            <a:endParaRPr lang="ru-RU" sz="2800" dirty="0">
              <a:ln w="6350">
                <a:solidFill>
                  <a:srgbClr val="FFFF00"/>
                </a:solidFill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167450"/>
              </p:ext>
            </p:extLst>
          </p:nvPr>
        </p:nvGraphicFramePr>
        <p:xfrm>
          <a:off x="214282" y="4273206"/>
          <a:ext cx="8715436" cy="1748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80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Выполнил:</a:t>
                      </a:r>
                    </a:p>
                    <a:p>
                      <a:pPr marL="0" algn="ctr" defTabSz="914400" rtl="0" eaLnBrk="1" latinLnBrk="0" hangingPunct="1"/>
                      <a:endParaRPr lang="ru-RU" sz="1800" b="1" kern="1200" dirty="0" smtClean="0">
                        <a:solidFill>
                          <a:schemeClr val="bg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ученик 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класса МБОУ СШ №11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Симаков Михаил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Руководитель: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bg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Педагог ФТК СЮТ г.Волгодонска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Бильченко Александр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Константинович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3275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г. Волгодонск, 2020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2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Международный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Фестиваль Робототехники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РобоФинист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ПРОГРАММА ФУНКЦИОНИРОВАНИЯ ПОСТА КОНТРОЛЯ</a:t>
            </a:r>
            <a:endParaRPr lang="en-US" sz="3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45" y="1412776"/>
            <a:ext cx="8196910" cy="4608512"/>
          </a:xfrm>
          <a:prstGeom prst="rect">
            <a:avLst/>
          </a:prstGeom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2843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Рисунок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17336" r="9859" b="9937"/>
          <a:stretch>
            <a:fillRect/>
          </a:stretch>
        </p:blipFill>
        <p:spPr bwMode="auto">
          <a:xfrm>
            <a:off x="4572000" y="1038006"/>
            <a:ext cx="2286000" cy="12573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4" t="32347" r="10928" b="33615"/>
          <a:stretch>
            <a:fillRect/>
          </a:stretch>
        </p:blipFill>
        <p:spPr bwMode="auto">
          <a:xfrm>
            <a:off x="5524500" y="1612567"/>
            <a:ext cx="3076575" cy="12573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t="24101" r="15448" b="25369"/>
          <a:stretch>
            <a:fillRect/>
          </a:stretch>
        </p:blipFill>
        <p:spPr bwMode="auto">
          <a:xfrm>
            <a:off x="257175" y="3694966"/>
            <a:ext cx="2667000" cy="14382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1" t="24736" r="15565" b="17336"/>
          <a:stretch>
            <a:fillRect/>
          </a:stretch>
        </p:blipFill>
        <p:spPr bwMode="auto">
          <a:xfrm>
            <a:off x="1461204" y="4418397"/>
            <a:ext cx="2381250" cy="14382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591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427984" y="2905742"/>
            <a:ext cx="43005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 модель основания и крышки корпуса датчика освещенности 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BH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1750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728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9039" y="5877272"/>
            <a:ext cx="4090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 модель основания и крышки корпуса датчика давления 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BMP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180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997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3D МОДЕЛИ В ПРОГРАММЕ SKETCH UP</a:t>
            </a:r>
            <a:endParaRPr lang="ru-RU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4" t="9489" r="454" b="6471"/>
          <a:stretch/>
        </p:blipFill>
        <p:spPr>
          <a:xfrm>
            <a:off x="395536" y="1844824"/>
            <a:ext cx="8352928" cy="398294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СТРАНИЦА ПОСТА КОНТРОЛЯ ПРИ ПЕРВОМ ВКЛЮЧЕНИИ</a:t>
            </a:r>
            <a:endParaRPr lang="ru-RU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01358" y="1668205"/>
            <a:ext cx="2498501" cy="772732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Запуск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1357" y="2750029"/>
            <a:ext cx="2498501" cy="850006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Подключение  к </a:t>
            </a:r>
            <a:r>
              <a:rPr lang="en-US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Wi</a:t>
            </a:r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en-US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Fi </a:t>
            </a:r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сети</a:t>
            </a: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1666127" y="3909127"/>
            <a:ext cx="2768958" cy="1596980"/>
          </a:xfrm>
          <a:prstGeom prst="flowChartDecisi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Подключил-</a:t>
            </a:r>
            <a:r>
              <a:rPr lang="ru-RU" sz="1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ся</a:t>
            </a:r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 </a:t>
            </a:r>
            <a:r>
              <a:rPr lang="en-US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Wi-Fi </a:t>
            </a:r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сети</a:t>
            </a:r>
            <a:r>
              <a:rPr lang="en-US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1356" y="5819354"/>
            <a:ext cx="2498501" cy="850006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Синхронизация с сервером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73514" y="5819354"/>
            <a:ext cx="2678806" cy="850006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Определение подключенных датчиков с помощью адреса </a:t>
            </a:r>
            <a:r>
              <a:rPr lang="en-US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I2C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73512" y="4654888"/>
            <a:ext cx="2678806" cy="850006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Получение значений с датчиков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73512" y="3485596"/>
            <a:ext cx="2678806" cy="850006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Получение текущего времени и координат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73512" y="2316304"/>
            <a:ext cx="2678806" cy="850006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Отправка данных на сервер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73512" y="1151838"/>
            <a:ext cx="2678806" cy="850006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Отображение на экране</a:t>
            </a:r>
          </a:p>
        </p:txBody>
      </p: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flipH="1">
            <a:off x="3050608" y="2440937"/>
            <a:ext cx="1" cy="30909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050606" y="3600035"/>
            <a:ext cx="1" cy="30909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6" idx="1"/>
          </p:cNvCxnSpPr>
          <p:nvPr/>
        </p:nvCxnSpPr>
        <p:spPr>
          <a:xfrm rot="10800000" flipH="1">
            <a:off x="1666126" y="2551147"/>
            <a:ext cx="1384479" cy="2156471"/>
          </a:xfrm>
          <a:prstGeom prst="bentConnector4">
            <a:avLst>
              <a:gd name="adj1" fmla="val -22704"/>
              <a:gd name="adj2" fmla="val 99985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18615" y="4399840"/>
            <a:ext cx="471604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нет</a:t>
            </a:r>
          </a:p>
        </p:txBody>
      </p: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>
            <a:off x="3050605" y="5506107"/>
            <a:ext cx="2" cy="31324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  <a:endCxn id="8" idx="1"/>
          </p:cNvCxnSpPr>
          <p:nvPr/>
        </p:nvCxnSpPr>
        <p:spPr>
          <a:xfrm>
            <a:off x="4299857" y="6244357"/>
            <a:ext cx="47365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0"/>
            <a:endCxn id="9" idx="2"/>
          </p:cNvCxnSpPr>
          <p:nvPr/>
        </p:nvCxnSpPr>
        <p:spPr>
          <a:xfrm flipH="1" flipV="1">
            <a:off x="6112915" y="5504894"/>
            <a:ext cx="2" cy="3144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112915" y="4335602"/>
            <a:ext cx="2" cy="3144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0"/>
            <a:endCxn id="11" idx="2"/>
          </p:cNvCxnSpPr>
          <p:nvPr/>
        </p:nvCxnSpPr>
        <p:spPr>
          <a:xfrm flipV="1">
            <a:off x="6112915" y="3166310"/>
            <a:ext cx="0" cy="31928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0"/>
            <a:endCxn id="12" idx="2"/>
          </p:cNvCxnSpPr>
          <p:nvPr/>
        </p:nvCxnSpPr>
        <p:spPr>
          <a:xfrm flipV="1">
            <a:off x="6112915" y="2001844"/>
            <a:ext cx="0" cy="3144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15512" y="5459314"/>
            <a:ext cx="38985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</a:t>
            </a:r>
            <a:endParaRPr lang="ru-RU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2" name="Соединительная линия уступом 31"/>
          <p:cNvCxnSpPr>
            <a:stCxn id="12" idx="0"/>
          </p:cNvCxnSpPr>
          <p:nvPr/>
        </p:nvCxnSpPr>
        <p:spPr>
          <a:xfrm rot="16200000" flipH="1" flipV="1">
            <a:off x="3822205" y="3442546"/>
            <a:ext cx="4581418" cy="2"/>
          </a:xfrm>
          <a:prstGeom prst="bentConnector5">
            <a:avLst>
              <a:gd name="adj1" fmla="val -4990"/>
              <a:gd name="adj2" fmla="val -78400150000"/>
              <a:gd name="adj3" fmla="val 100026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БЛОК-СХЕМА СОБУРГ 4М</a:t>
            </a:r>
            <a:endParaRPr lang="ru-RU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АЛГОРИТМ ЭЛЕКТРОННОЙ ЦИФРОВОЙ ПОДПИСИ</a:t>
            </a:r>
            <a:endParaRPr lang="ru-RU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4" name="Picture 6" descr="ÐÐ°ÑÑÐ¸Ð½ÐºÐ¸ Ð¿Ð¾ Ð·Ð°Ð¿ÑÐ¾ÑÑ Ð°Ð»Ð³Ð¾ÑÐ¸ÑÐ¼ ÑÑÐ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1" y="1196752"/>
            <a:ext cx="8087598" cy="5472608"/>
          </a:xfrm>
          <a:prstGeom prst="rect">
            <a:avLst/>
          </a:prstGeom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037359" y="47443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73595" y="47443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728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997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СВЯЗЬ ПОСТА КОНТРОЛЯ С СЕРВЕРОМ</a:t>
            </a:r>
            <a:endParaRPr lang="ru-RU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ÐÐ°ÑÑÐ¸Ð½ÐºÐ¸ Ð¿Ð¾ Ð·Ð°Ð¿ÑÐ¾ÑÑ Ð¡ÐÐ ÐÐÐ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31" y="705726"/>
            <a:ext cx="4104456" cy="23395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6694">
            <a:off x="2414360" y="1886395"/>
            <a:ext cx="1836463" cy="18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ÐÐ°ÑÑÐ¸Ð½ÐºÐ¸ Ð¿Ð¾ Ð·Ð°Ð¿ÑÐ¾ÑÑ esp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0" y="3574213"/>
            <a:ext cx="2174269" cy="21742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ÐÐ°ÑÑÐ¸Ð½ÐºÐ¸ Ð¿Ð¾ Ð·Ð°Ð¿ÑÐ¾ÑÑ sim800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10205" r="5434" b="10717"/>
          <a:stretch/>
        </p:blipFill>
        <p:spPr bwMode="auto">
          <a:xfrm>
            <a:off x="3273362" y="3574213"/>
            <a:ext cx="2384682" cy="21742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30860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Сервер с базой данных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3363" y="5807005"/>
            <a:ext cx="238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GPRS 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модуль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830" y="5764932"/>
            <a:ext cx="217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Плата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ESP32 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Wi-Fi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модулем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omic Sans MS" pitchFamily="66" charset="0"/>
              </a:rPr>
              <a:t>ИСПОЛЬЗУЕМЫЕ ТЕХНОЛОГИИ И ПО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6024" y="836712"/>
            <a:ext cx="4572000" cy="193899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Языки программирования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серверный язык PHP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язык разметки HTML5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язык стилей CSS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212976"/>
            <a:ext cx="7544583" cy="341632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Программное обеспечение и сайты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 algn="just"/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среда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PhpStorm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Система управления базами данных 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MySQL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программная платформа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Laravel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браузер 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Google Chrome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эмулятор командной строки </a:t>
            </a:r>
            <a:r>
              <a:rPr lang="ru-RU" sz="2400" b="1" dirty="0" err="1">
                <a:solidFill>
                  <a:schemeClr val="bg1"/>
                </a:solidFill>
                <a:latin typeface="Comic Sans MS" pitchFamily="66" charset="0"/>
              </a:rPr>
              <a:t>Линукс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 Git </a:t>
            </a:r>
            <a:r>
              <a:rPr lang="ru-RU" sz="2400" b="1" dirty="0" err="1">
                <a:solidFill>
                  <a:schemeClr val="bg1"/>
                </a:solidFill>
                <a:latin typeface="Comic Sans MS" pitchFamily="66" charset="0"/>
              </a:rPr>
              <a:t>Bash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система контроля версий - сайт </a:t>
            </a:r>
            <a:r>
              <a:rPr lang="ru-RU" sz="2400" b="1" dirty="0" err="1">
                <a:solidFill>
                  <a:schemeClr val="bg1"/>
                </a:solidFill>
                <a:latin typeface="Comic Sans MS" pitchFamily="66" charset="0"/>
              </a:rPr>
              <a:t>GitHub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 descr="Картинки по запросу интернет-техн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1"/>
            <a:ext cx="2215991" cy="221599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332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omic Sans MS" pitchFamily="66" charset="0"/>
              </a:rPr>
              <a:t>ГЛАВНАЯ ВЕБ-СТРАНИЦА САЙТА</a:t>
            </a:r>
            <a:endParaRPr lang="en-US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4456" b="9381"/>
          <a:stretch/>
        </p:blipFill>
        <p:spPr>
          <a:xfrm>
            <a:off x="261282" y="1628800"/>
            <a:ext cx="8621435" cy="41764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627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omic Sans MS" pitchFamily="66" charset="0"/>
              </a:rPr>
              <a:t>ГЛАВНАЯ ВЕБ-СТРАНИЦА САЙТА</a:t>
            </a:r>
            <a:endParaRPr lang="en-US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9747"/>
          <a:stretch/>
        </p:blipFill>
        <p:spPr>
          <a:xfrm>
            <a:off x="255244" y="1628800"/>
            <a:ext cx="8633511" cy="41764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115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omic Sans MS" pitchFamily="66" charset="0"/>
              </a:rPr>
              <a:t>ВЕБ-СТРАНИЦА САЙТА</a:t>
            </a:r>
            <a:r>
              <a:rPr lang="en-US" sz="3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Comic Sans MS" pitchFamily="66" charset="0"/>
              </a:rPr>
              <a:t>«ДАННЫЕ ПОСТА КОНТРОЛЯ» (ФРАГМЕНТ)</a:t>
            </a:r>
            <a:endParaRPr lang="en-US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3" b="7774"/>
          <a:stretch/>
        </p:blipFill>
        <p:spPr>
          <a:xfrm>
            <a:off x="128076" y="1556792"/>
            <a:ext cx="8887847" cy="439248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887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648" y="-27384"/>
            <a:ext cx="9157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НАРАСТАНИЕ УГРОЗ В ПРИРОДНО-ТЕХНОГЕННОЙ СФЕРЕ</a:t>
            </a:r>
          </a:p>
        </p:txBody>
      </p:sp>
      <p:pic>
        <p:nvPicPr>
          <p:cNvPr id="1026" name="Picture 2" descr="Картинки по запросу виды техногенных угро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18174"/>
            <a:ext cx="3155200" cy="21166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виды техногенных угро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98" y="1281111"/>
            <a:ext cx="2304256" cy="15976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техногенные угро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Картинки по запросу техногенные угроз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7" y="4707624"/>
            <a:ext cx="3864179" cy="193209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4789361"/>
            <a:ext cx="2857500" cy="190153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4" name="Блок-схема: альтернативный процесс 23"/>
          <p:cNvSpPr/>
          <p:nvPr/>
        </p:nvSpPr>
        <p:spPr>
          <a:xfrm>
            <a:off x="3168352" y="2780928"/>
            <a:ext cx="3635896" cy="230425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Гибель 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или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потеря здоровья 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людей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Ущерб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окружающей 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среде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Экономические потери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трелка углом 3"/>
          <p:cNvSpPr/>
          <p:nvPr/>
        </p:nvSpPr>
        <p:spPr>
          <a:xfrm>
            <a:off x="1907704" y="3573016"/>
            <a:ext cx="1080120" cy="1008112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3383868" y="2096852"/>
            <a:ext cx="1080120" cy="1008112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10800000">
            <a:off x="6588225" y="2996952"/>
            <a:ext cx="1080120" cy="1008112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6200000">
            <a:off x="4968044" y="4833156"/>
            <a:ext cx="1080120" cy="1008112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omic Sans MS" pitchFamily="66" charset="0"/>
              </a:rPr>
              <a:t>ВЕБ-СТРАНИЦА «АВТОРИЗАЦИЯ АДМИНИСТРАТОРА» И ЕЕ РЕАЛИЗАЦИЯ</a:t>
            </a:r>
            <a:endParaRPr lang="en-US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179" b="9381"/>
          <a:stretch/>
        </p:blipFill>
        <p:spPr>
          <a:xfrm>
            <a:off x="179512" y="1340768"/>
            <a:ext cx="6408712" cy="30785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157" b="5580"/>
          <a:stretch/>
        </p:blipFill>
        <p:spPr>
          <a:xfrm>
            <a:off x="2376264" y="3295651"/>
            <a:ext cx="6516216" cy="32841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842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omic Sans MS" pitchFamily="66" charset="0"/>
              </a:rPr>
              <a:t>МОДЕЛЬ БАЗЫ ДАННЫХ В </a:t>
            </a:r>
            <a:r>
              <a:rPr lang="en-US" sz="3000" b="1" dirty="0">
                <a:solidFill>
                  <a:schemeClr val="bg1"/>
                </a:solidFill>
                <a:latin typeface="Comic Sans MS" pitchFamily="66" charset="0"/>
              </a:rPr>
              <a:t>MYSQL WORKBENCH</a:t>
            </a:r>
            <a:endParaRPr lang="ru-RU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452" t="17110" r="23036" b="12453"/>
          <a:stretch/>
        </p:blipFill>
        <p:spPr bwMode="auto">
          <a:xfrm>
            <a:off x="345774" y="1484784"/>
            <a:ext cx="8452452" cy="4681730"/>
          </a:xfrm>
          <a:prstGeom prst="rect">
            <a:avLst/>
          </a:prstGeom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8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0"/>
            <a:ext cx="9361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КВАДРОКОПТЕР</a:t>
            </a:r>
            <a:endParaRPr lang="ru-RU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6711"/>
            <a:ext cx="3201563" cy="180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" r="32602" b="35524"/>
          <a:stretch/>
        </p:blipFill>
        <p:spPr bwMode="auto">
          <a:xfrm>
            <a:off x="4685657" y="3501008"/>
            <a:ext cx="3444522" cy="1800000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98789" y="2627620"/>
            <a:ext cx="4390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Квадрокоптер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56201" y="2627620"/>
            <a:ext cx="4390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Квадрокоптер с Постом контроля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42495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Программа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Mission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Planner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для автоматического размещения Постов контроля  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694" r="3143" b="9502"/>
          <a:stretch/>
        </p:blipFill>
        <p:spPr bwMode="auto">
          <a:xfrm>
            <a:off x="395536" y="3501008"/>
            <a:ext cx="3092579" cy="1800000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2101" y="544935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Пульт дистанционного управления для ручного размещения Постов контроля  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7417" r="19761" b="8035"/>
          <a:stretch/>
        </p:blipFill>
        <p:spPr bwMode="auto">
          <a:xfrm>
            <a:off x="4618674" y="776711"/>
            <a:ext cx="3507052" cy="1800000"/>
          </a:xfrm>
          <a:prstGeom prst="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8697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СПАСИБО ЗА ВНИМАНИЕ!!!</a:t>
            </a:r>
            <a:endParaRPr lang="ru-RU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УМНЫЙ ГОРОД</a:t>
            </a:r>
          </a:p>
        </p:txBody>
      </p:sp>
      <p:pic>
        <p:nvPicPr>
          <p:cNvPr id="1026" name="Picture 2" descr="ÐÐ°ÑÑÐ¸Ð½ÐºÐ¸ Ð¿Ð¾ Ð·Ð°Ð¿ÑÐ¾ÑÑ ÑÐ¼Ð½ÑÐ¹ Ð³Ð¾Ñ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2" y="1700808"/>
            <a:ext cx="8495252" cy="38884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29"/>
            <a:ext cx="9121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АСКРО РОСТОВСКОЙ АЭС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48503"/>
            <a:ext cx="5724128" cy="32182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6" name="Picture 2" descr="ÐÐ°ÑÑÐ¸Ð½ÐºÐ¸ Ð¿Ð¾ Ð·Ð°Ð¿ÑÐ¾ÑÑ ÐÐ¡ÐÐ Ð Ð²Ð¾Ð»Ð³Ð¾Ð´Ð¾Ð½Ñ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906927" cy="29246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4599942"/>
            <a:ext cx="4608512" cy="1508105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Недостатки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существляет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только радиационный и температурный 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мониторинг.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Все Посты АСКРО стационарные.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221433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  <a:tab pos="5940425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  <a:tab pos="5940425" algn="l"/>
              </a:tabLst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1781175" algn="l"/>
                <a:tab pos="5940425" algn="l"/>
              </a:tabLst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беспечение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безопасного и устойчивого развития городов путем создания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модели системы,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выполняющей сбор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обработку, обмен и выдачу информации в области защиты населения и территорий от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различных угроз.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  <a:tab pos="59404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  <a:tab pos="5940425" algn="l"/>
              </a:tabLst>
            </a:pPr>
            <a:r>
              <a:rPr lang="ru-RU" sz="2400" b="1" u="sng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дачи 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  <a:tab pos="5940425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Создать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технические устройства системы с использованием конструктора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Arduino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Написать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программы функционирования системы в среде Arduino IDE.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Выполнить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программную реализацию веб-сайта.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ЦЕЛИ И ЗАДАЧИ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1241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ФУНКЦИИ 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900003"/>
            <a:ext cx="9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Учет и размещение Постов контроля с использованием наземного и воздушного транспорта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Контроль</a:t>
            </a: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, хранение и представление 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пользователям значений измеренных параметров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М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ониторинг обстановки в местах размещения Постов контроля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Сигнализация </a:t>
            </a: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превышения уровней контролируемых </a:t>
            </a:r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параметров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СОСТАВ СОБУРГ 4М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655524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Сервер с базой данных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Посты контроля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Квадрокоптер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64" y="5013176"/>
            <a:ext cx="3096344" cy="174084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72" y="2492896"/>
            <a:ext cx="3099907" cy="397431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3343" b="9381"/>
          <a:stretch/>
        </p:blipFill>
        <p:spPr>
          <a:xfrm>
            <a:off x="196848" y="2064115"/>
            <a:ext cx="5585576" cy="274079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926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ПОСТ КОНТРОЛЯ</a:t>
            </a:r>
            <a:endParaRPr lang="ru-RU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8697" y="2759629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Схема Поста контроля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8521" y="2759629"/>
            <a:ext cx="4390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Пост контроля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2554" y="5939073"/>
            <a:ext cx="384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Программа функционирования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Поста контроля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81868" y="5939073"/>
            <a:ext cx="4390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Состав Поста контроля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932" y="3390466"/>
            <a:ext cx="4067944" cy="2287102"/>
          </a:xfrm>
          <a:prstGeom prst="rect">
            <a:avLst/>
          </a:prstGeom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0" y="602967"/>
            <a:ext cx="1682164" cy="215666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20602" r="20074" b="5199"/>
          <a:stretch/>
        </p:blipFill>
        <p:spPr>
          <a:xfrm>
            <a:off x="5156346" y="602967"/>
            <a:ext cx="3051880" cy="215666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1693" y="3676355"/>
            <a:ext cx="2287103" cy="17153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СОЗДАНИЕ ПЕЧАТНОЙ ПЛАТЫ</a:t>
            </a:r>
            <a:endParaRPr lang="en-US" sz="30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1414" y="5372082"/>
            <a:ext cx="293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Готовая печатная плата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448" y="5372082"/>
            <a:ext cx="4390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Вытравливание печатной платы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8" r="15863"/>
          <a:stretch/>
        </p:blipFill>
        <p:spPr>
          <a:xfrm rot="5400000">
            <a:off x="717916" y="1810476"/>
            <a:ext cx="3579277" cy="3503957"/>
          </a:xfrm>
          <a:prstGeom prst="rect">
            <a:avLst/>
          </a:prstGeom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7" t="22847" r="5140" b="11410"/>
          <a:stretch/>
        </p:blipFill>
        <p:spPr>
          <a:xfrm rot="5400000">
            <a:off x="4810430" y="1951517"/>
            <a:ext cx="3614183" cy="3226950"/>
          </a:xfrm>
          <a:prstGeom prst="rect">
            <a:avLst/>
          </a:prstGeom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7073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5201</TotalTime>
  <Words>534</Words>
  <Application>Microsoft Office PowerPoint</Application>
  <PresentationFormat>Экран (4:3)</PresentationFormat>
  <Paragraphs>108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Апекс</vt:lpstr>
      <vt:lpstr>СИСТЕМА ОБЕСПЕЧЕНИЯ БЕЗОПАСНОСТИ  УСТОЙЧИВОГО РАЗВИТИЯ ГОРОДА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ПРОЦЕССА ПЕРЕГРУЗКИ ЯДЕРНОГО ТОПЛИВА  В РЕАКТОРАХ ТИПА ВВЭР</dc:title>
  <dc:creator>Миша</dc:creator>
  <cp:lastModifiedBy>Михаил Симаков</cp:lastModifiedBy>
  <cp:revision>169</cp:revision>
  <cp:lastPrinted>2016-02-10T11:27:41Z</cp:lastPrinted>
  <dcterms:created xsi:type="dcterms:W3CDTF">2016-02-09T13:59:13Z</dcterms:created>
  <dcterms:modified xsi:type="dcterms:W3CDTF">2020-10-18T11:21:39Z</dcterms:modified>
</cp:coreProperties>
</file>