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</p:sldIdLst>
  <p:sldSz cx="18288000" cy="10287000"/>
  <p:notesSz cx="6858000" cy="9144000"/>
  <p:embeddedFontLst>
    <p:embeddedFont>
      <p:font typeface="Raleway" charset="1" panose="020B0503030101060003"/>
      <p:regular r:id="rId6"/>
    </p:embeddedFont>
    <p:embeddedFont>
      <p:font typeface="Raleway Bold" charset="1" panose="020B0803030101060003"/>
      <p:regular r:id="rId7"/>
    </p:embeddedFont>
    <p:embeddedFont>
      <p:font typeface="Nunito" charset="1" panose="00000500000000000000"/>
      <p:regular r:id="rId8"/>
    </p:embeddedFont>
    <p:embeddedFont>
      <p:font typeface="Nunito Bold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Fredoka One" charset="1" panose="02000000000000000000"/>
      <p:regular r:id="rId14"/>
    </p:embeddedFont>
    <p:embeddedFont>
      <p:font typeface="Open Sans Light" charset="1" panose="020B0306030504020204"/>
      <p:regular r:id="rId15"/>
    </p:embeddedFont>
    <p:embeddedFont>
      <p:font typeface="Open Sans Light Bold" charset="1" panose="020B08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Light Bold Italics" charset="1" panose="020B0806030504020204"/>
      <p:regular r:id="rId18"/>
    </p:embeddedFont>
    <p:embeddedFont>
      <p:font typeface="Open Sans Extra Bold" charset="1" panose="020B0906030804020204"/>
      <p:regular r:id="rId19"/>
    </p:embeddedFont>
    <p:embeddedFont>
      <p:font typeface="Open Sans Extra Bold Italics" charset="1" panose="020B09060308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5000" r="0" b="500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0500" y="542719"/>
            <a:ext cx="10628054" cy="4984059"/>
            <a:chOff x="0" y="0"/>
            <a:chExt cx="3833216" cy="1797598"/>
          </a:xfrm>
        </p:grpSpPr>
        <p:sp>
          <p:nvSpPr>
            <p:cNvPr name="Freeform 3" id="3"/>
            <p:cNvSpPr/>
            <p:nvPr/>
          </p:nvSpPr>
          <p:spPr>
            <a:xfrm>
              <a:off x="92710" y="106680"/>
              <a:ext cx="3729075" cy="1678218"/>
            </a:xfrm>
            <a:custGeom>
              <a:avLst/>
              <a:gdLst/>
              <a:ahLst/>
              <a:cxnLst/>
              <a:rect r="r" b="b" t="t" l="l"/>
              <a:pathLst>
                <a:path h="1678218" w="3729075">
                  <a:moveTo>
                    <a:pt x="3702406" y="1488988"/>
                  </a:moveTo>
                  <a:cubicBezTo>
                    <a:pt x="3702406" y="1576618"/>
                    <a:pt x="3626206" y="1647738"/>
                    <a:pt x="3544925" y="1647738"/>
                  </a:cubicBezTo>
                  <a:lnTo>
                    <a:pt x="66040" y="1647738"/>
                  </a:lnTo>
                  <a:cubicBezTo>
                    <a:pt x="43180" y="1647738"/>
                    <a:pt x="20320" y="1642658"/>
                    <a:pt x="0" y="1633768"/>
                  </a:cubicBezTo>
                  <a:cubicBezTo>
                    <a:pt x="26670" y="1661708"/>
                    <a:pt x="63500" y="1678218"/>
                    <a:pt x="117895" y="1678218"/>
                  </a:cubicBezTo>
                  <a:lnTo>
                    <a:pt x="3583025" y="1678218"/>
                  </a:lnTo>
                  <a:cubicBezTo>
                    <a:pt x="3663036" y="1678218"/>
                    <a:pt x="3729075" y="1612178"/>
                    <a:pt x="3729075" y="1532168"/>
                  </a:cubicBezTo>
                  <a:lnTo>
                    <a:pt x="3729075" y="95250"/>
                  </a:lnTo>
                  <a:cubicBezTo>
                    <a:pt x="3729075" y="58420"/>
                    <a:pt x="3715106" y="25400"/>
                    <a:pt x="3693515" y="0"/>
                  </a:cubicBezTo>
                  <a:cubicBezTo>
                    <a:pt x="3699865" y="16510"/>
                    <a:pt x="3702406" y="34290"/>
                    <a:pt x="3702406" y="52070"/>
                  </a:cubicBezTo>
                  <a:lnTo>
                    <a:pt x="3702406" y="1488988"/>
                  </a:lnTo>
                  <a:lnTo>
                    <a:pt x="3702406" y="1488988"/>
                  </a:lnTo>
                  <a:close/>
                </a:path>
              </a:pathLst>
            </a:custGeom>
            <a:solidFill>
              <a:srgbClr val="262A55">
                <a:alpha val="55686"/>
              </a:srgbClr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12700" y="12700"/>
              <a:ext cx="3768446" cy="1729018"/>
            </a:xfrm>
            <a:custGeom>
              <a:avLst/>
              <a:gdLst/>
              <a:ahLst/>
              <a:cxnLst/>
              <a:rect r="r" b="b" t="t" l="l"/>
              <a:pathLst>
                <a:path h="1729018" w="3768446">
                  <a:moveTo>
                    <a:pt x="146050" y="1729018"/>
                  </a:moveTo>
                  <a:lnTo>
                    <a:pt x="3622396" y="1729018"/>
                  </a:lnTo>
                  <a:cubicBezTo>
                    <a:pt x="3702405" y="1729018"/>
                    <a:pt x="3768446" y="1662978"/>
                    <a:pt x="3768446" y="1582968"/>
                  </a:cubicBezTo>
                  <a:lnTo>
                    <a:pt x="3768446" y="146050"/>
                  </a:lnTo>
                  <a:cubicBezTo>
                    <a:pt x="3768446" y="66040"/>
                    <a:pt x="3702405" y="0"/>
                    <a:pt x="362239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82968"/>
                  </a:lnTo>
                  <a:cubicBezTo>
                    <a:pt x="0" y="1664248"/>
                    <a:pt x="66040" y="1729018"/>
                    <a:pt x="146050" y="1729018"/>
                  </a:cubicBezTo>
                  <a:close/>
                </a:path>
              </a:pathLst>
            </a:custGeom>
            <a:solidFill>
              <a:srgbClr val="C7D0D8">
                <a:alpha val="55686"/>
              </a:srgbClr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3833216" cy="1797598"/>
            </a:xfrm>
            <a:custGeom>
              <a:avLst/>
              <a:gdLst/>
              <a:ahLst/>
              <a:cxnLst/>
              <a:rect r="r" b="b" t="t" l="l"/>
              <a:pathLst>
                <a:path h="1797598" w="3833216">
                  <a:moveTo>
                    <a:pt x="3769716" y="74930"/>
                  </a:moveTo>
                  <a:cubicBezTo>
                    <a:pt x="3741775" y="30480"/>
                    <a:pt x="3692246" y="0"/>
                    <a:pt x="363509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95668"/>
                  </a:lnTo>
                  <a:cubicBezTo>
                    <a:pt x="0" y="1647738"/>
                    <a:pt x="25400" y="1693458"/>
                    <a:pt x="63500" y="1722668"/>
                  </a:cubicBezTo>
                  <a:cubicBezTo>
                    <a:pt x="91440" y="1767118"/>
                    <a:pt x="140970" y="1797598"/>
                    <a:pt x="214021" y="1797598"/>
                  </a:cubicBezTo>
                  <a:lnTo>
                    <a:pt x="3674466" y="1797598"/>
                  </a:lnTo>
                  <a:cubicBezTo>
                    <a:pt x="3762096" y="1797598"/>
                    <a:pt x="3833216" y="1726478"/>
                    <a:pt x="3833216" y="1638848"/>
                  </a:cubicBezTo>
                  <a:lnTo>
                    <a:pt x="3833216" y="201930"/>
                  </a:lnTo>
                  <a:cubicBezTo>
                    <a:pt x="3833216" y="149860"/>
                    <a:pt x="3807816" y="104140"/>
                    <a:pt x="3769716" y="74930"/>
                  </a:cubicBezTo>
                  <a:close/>
                  <a:moveTo>
                    <a:pt x="12700" y="159566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635096" y="12700"/>
                  </a:lnTo>
                  <a:cubicBezTo>
                    <a:pt x="3715105" y="12700"/>
                    <a:pt x="3781146" y="78740"/>
                    <a:pt x="3781146" y="158750"/>
                  </a:cubicBezTo>
                  <a:lnTo>
                    <a:pt x="3781146" y="1595668"/>
                  </a:lnTo>
                  <a:cubicBezTo>
                    <a:pt x="3781146" y="1675678"/>
                    <a:pt x="3715105" y="1741718"/>
                    <a:pt x="3635096" y="1741718"/>
                  </a:cubicBezTo>
                  <a:lnTo>
                    <a:pt x="158750" y="1741718"/>
                  </a:lnTo>
                  <a:cubicBezTo>
                    <a:pt x="78740" y="1741718"/>
                    <a:pt x="12700" y="1676948"/>
                    <a:pt x="12700" y="1595668"/>
                  </a:cubicBezTo>
                  <a:close/>
                  <a:moveTo>
                    <a:pt x="3821786" y="1638848"/>
                  </a:moveTo>
                  <a:cubicBezTo>
                    <a:pt x="3821786" y="1718858"/>
                    <a:pt x="3754475" y="1784898"/>
                    <a:pt x="3674466" y="1784898"/>
                  </a:cubicBezTo>
                  <a:lnTo>
                    <a:pt x="214021" y="1784898"/>
                  </a:lnTo>
                  <a:cubicBezTo>
                    <a:pt x="157480" y="1784898"/>
                    <a:pt x="120650" y="1768388"/>
                    <a:pt x="93980" y="1740448"/>
                  </a:cubicBezTo>
                  <a:cubicBezTo>
                    <a:pt x="114300" y="1749338"/>
                    <a:pt x="135890" y="1754418"/>
                    <a:pt x="160020" y="1754418"/>
                  </a:cubicBezTo>
                  <a:lnTo>
                    <a:pt x="3636366" y="1754418"/>
                  </a:lnTo>
                  <a:cubicBezTo>
                    <a:pt x="3723996" y="1754418"/>
                    <a:pt x="3795116" y="1683298"/>
                    <a:pt x="3795116" y="1595668"/>
                  </a:cubicBezTo>
                  <a:lnTo>
                    <a:pt x="3795116" y="158750"/>
                  </a:lnTo>
                  <a:cubicBezTo>
                    <a:pt x="3795116" y="140970"/>
                    <a:pt x="3791305" y="123190"/>
                    <a:pt x="3786225" y="106680"/>
                  </a:cubicBezTo>
                  <a:cubicBezTo>
                    <a:pt x="3807816" y="132080"/>
                    <a:pt x="3821786" y="165100"/>
                    <a:pt x="3821786" y="201930"/>
                  </a:cubicBezTo>
                  <a:lnTo>
                    <a:pt x="3821786" y="1638848"/>
                  </a:lnTo>
                  <a:cubicBezTo>
                    <a:pt x="3821786" y="1638848"/>
                    <a:pt x="3821786" y="1638848"/>
                    <a:pt x="3821786" y="1638848"/>
                  </a:cubicBezTo>
                  <a:close/>
                </a:path>
              </a:pathLst>
            </a:custGeom>
            <a:solidFill>
              <a:srgbClr val="262A55">
                <a:alpha val="55686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44802" y="542719"/>
            <a:ext cx="8087712" cy="5206089"/>
            <a:chOff x="0" y="0"/>
            <a:chExt cx="10783616" cy="694145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9005199" cy="2758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131"/>
                </a:lnSpc>
              </a:pPr>
              <a:r>
                <a:rPr lang="en-US" sz="6776">
                  <a:solidFill>
                    <a:srgbClr val="262A55"/>
                  </a:solidFill>
                  <a:latin typeface="Fredoka One Bold"/>
                </a:rPr>
                <a:t>ЧЕМ АКТУАЛЕН</a:t>
              </a:r>
            </a:p>
            <a:p>
              <a:pPr>
                <a:lnSpc>
                  <a:spcPts val="8131"/>
                </a:lnSpc>
              </a:pPr>
              <a:r>
                <a:rPr lang="en-US" sz="6776">
                  <a:solidFill>
                    <a:srgbClr val="262A55"/>
                  </a:solidFill>
                  <a:latin typeface="Fredoka One Bold"/>
                </a:rPr>
                <a:t>"СМАРТ ИТЕР"?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204010"/>
              <a:ext cx="10783616" cy="2775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16"/>
                </a:lnSpc>
              </a:pPr>
              <a:r>
                <a:rPr lang="en-US" sz="3011">
                  <a:solidFill>
                    <a:srgbClr val="D9D9D9"/>
                  </a:solidFill>
                  <a:latin typeface="Nunito Bold"/>
                </a:rPr>
                <a:t>1.Управляется онлайн</a:t>
              </a:r>
            </a:p>
            <a:p>
              <a:pPr>
                <a:lnSpc>
                  <a:spcPts val="4216"/>
                </a:lnSpc>
              </a:pPr>
              <a:r>
                <a:rPr lang="en-US" sz="3011">
                  <a:solidFill>
                    <a:srgbClr val="D9D9D9"/>
                  </a:solidFill>
                  <a:latin typeface="Nunito Bold"/>
                </a:rPr>
                <a:t>2.Настраивается с телефона</a:t>
              </a:r>
            </a:p>
            <a:p>
              <a:pPr>
                <a:lnSpc>
                  <a:spcPts val="4216"/>
                </a:lnSpc>
              </a:pPr>
              <a:r>
                <a:rPr lang="en-US" sz="3011">
                  <a:solidFill>
                    <a:srgbClr val="D9D9D9"/>
                  </a:solidFill>
                  <a:latin typeface="Nunito Bold"/>
                </a:rPr>
                <a:t>3.Работает автоматически</a:t>
              </a:r>
            </a:p>
            <a:p>
              <a:pPr>
                <a:lnSpc>
                  <a:spcPts val="4216"/>
                </a:lnSpc>
              </a:pPr>
              <a:r>
                <a:rPr lang="en-US" sz="3011">
                  <a:solidFill>
                    <a:srgbClr val="D9D9D9"/>
                  </a:solidFill>
                  <a:latin typeface="Nunito Bold"/>
                </a:rPr>
                <a:t>4.Кошка ДОВОЛЬНА =)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6444416"/>
              <a:ext cx="10783616" cy="497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62"/>
                </a:lnSpc>
              </a:pPr>
            </a:p>
          </p:txBody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0312517" y="273741"/>
            <a:ext cx="8657457" cy="4869759"/>
            <a:chOff x="0" y="0"/>
            <a:chExt cx="11289030" cy="63500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688" r="0" t="-10139" b="-10139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312517" y="99598"/>
            <a:ext cx="8103672" cy="5427180"/>
            <a:chOff x="0" y="0"/>
            <a:chExt cx="1366503" cy="915172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r="r" b="b" t="t" l="l"/>
              <a:pathLst>
                <a:path h="915172" w="1366503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6D8DB6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90990"/>
          <a:stretch>
            <a:fillRect/>
          </a:stretch>
        </p:blipFill>
        <p:spPr>
          <a:xfrm flipH="false" flipV="false" rot="0">
            <a:off x="10312517" y="231434"/>
            <a:ext cx="8657457" cy="62257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312517" y="3034749"/>
            <a:ext cx="553786" cy="937176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399722" y="2059748"/>
            <a:ext cx="553786" cy="657845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399722" y="1239034"/>
            <a:ext cx="753565" cy="820714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1028700" y="5526778"/>
            <a:ext cx="12954708" cy="5954283"/>
            <a:chOff x="0" y="0"/>
            <a:chExt cx="4672369" cy="2147528"/>
          </a:xfrm>
        </p:grpSpPr>
        <p:sp>
          <p:nvSpPr>
            <p:cNvPr name="Freeform 19" id="19"/>
            <p:cNvSpPr/>
            <p:nvPr/>
          </p:nvSpPr>
          <p:spPr>
            <a:xfrm>
              <a:off x="92710" y="106680"/>
              <a:ext cx="4568229" cy="2028149"/>
            </a:xfrm>
            <a:custGeom>
              <a:avLst/>
              <a:gdLst/>
              <a:ahLst/>
              <a:cxnLst/>
              <a:rect r="r" b="b" t="t" l="l"/>
              <a:pathLst>
                <a:path h="2028149" w="4568229">
                  <a:moveTo>
                    <a:pt x="4541559" y="1838918"/>
                  </a:moveTo>
                  <a:cubicBezTo>
                    <a:pt x="4541559" y="1926549"/>
                    <a:pt x="4465359" y="1997668"/>
                    <a:pt x="4384079" y="1997668"/>
                  </a:cubicBezTo>
                  <a:lnTo>
                    <a:pt x="66040" y="1997668"/>
                  </a:lnTo>
                  <a:cubicBezTo>
                    <a:pt x="43180" y="1997668"/>
                    <a:pt x="20320" y="1992589"/>
                    <a:pt x="0" y="1983699"/>
                  </a:cubicBezTo>
                  <a:cubicBezTo>
                    <a:pt x="26670" y="2011639"/>
                    <a:pt x="63500" y="2028149"/>
                    <a:pt x="123243" y="2028149"/>
                  </a:cubicBezTo>
                  <a:lnTo>
                    <a:pt x="4422179" y="2028149"/>
                  </a:lnTo>
                  <a:cubicBezTo>
                    <a:pt x="4502189" y="2028149"/>
                    <a:pt x="4568229" y="1962108"/>
                    <a:pt x="4568229" y="1882099"/>
                  </a:cubicBezTo>
                  <a:lnTo>
                    <a:pt x="4568229" y="95250"/>
                  </a:lnTo>
                  <a:cubicBezTo>
                    <a:pt x="4568229" y="58420"/>
                    <a:pt x="4554259" y="25400"/>
                    <a:pt x="4532669" y="0"/>
                  </a:cubicBezTo>
                  <a:cubicBezTo>
                    <a:pt x="4539019" y="16510"/>
                    <a:pt x="4541559" y="34290"/>
                    <a:pt x="4541559" y="52070"/>
                  </a:cubicBezTo>
                  <a:lnTo>
                    <a:pt x="4541559" y="1838918"/>
                  </a:lnTo>
                  <a:lnTo>
                    <a:pt x="4541559" y="1838918"/>
                  </a:lnTo>
                  <a:close/>
                </a:path>
              </a:pathLst>
            </a:custGeom>
            <a:solidFill>
              <a:srgbClr val="262A55">
                <a:alpha val="55686"/>
              </a:srgbClr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12700" y="12700"/>
              <a:ext cx="4607599" cy="2078948"/>
            </a:xfrm>
            <a:custGeom>
              <a:avLst/>
              <a:gdLst/>
              <a:ahLst/>
              <a:cxnLst/>
              <a:rect r="r" b="b" t="t" l="l"/>
              <a:pathLst>
                <a:path h="2078948" w="4607599">
                  <a:moveTo>
                    <a:pt x="146050" y="2078948"/>
                  </a:moveTo>
                  <a:lnTo>
                    <a:pt x="4461549" y="2078948"/>
                  </a:lnTo>
                  <a:cubicBezTo>
                    <a:pt x="4541559" y="2078948"/>
                    <a:pt x="4607599" y="2012909"/>
                    <a:pt x="4607599" y="1932898"/>
                  </a:cubicBezTo>
                  <a:lnTo>
                    <a:pt x="4607599" y="146050"/>
                  </a:lnTo>
                  <a:cubicBezTo>
                    <a:pt x="4607599" y="66040"/>
                    <a:pt x="4541559" y="0"/>
                    <a:pt x="446154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32898"/>
                  </a:lnTo>
                  <a:cubicBezTo>
                    <a:pt x="0" y="2014178"/>
                    <a:pt x="66040" y="2078948"/>
                    <a:pt x="146050" y="2078948"/>
                  </a:cubicBezTo>
                  <a:close/>
                </a:path>
              </a:pathLst>
            </a:custGeom>
            <a:solidFill>
              <a:srgbClr val="C7D0D8">
                <a:alpha val="55686"/>
              </a:srgbClr>
            </a:solidFill>
          </p:spPr>
        </p:sp>
        <p:sp>
          <p:nvSpPr>
            <p:cNvPr name="Freeform 21" id="21"/>
            <p:cNvSpPr/>
            <p:nvPr/>
          </p:nvSpPr>
          <p:spPr>
            <a:xfrm>
              <a:off x="0" y="0"/>
              <a:ext cx="4672369" cy="2147529"/>
            </a:xfrm>
            <a:custGeom>
              <a:avLst/>
              <a:gdLst/>
              <a:ahLst/>
              <a:cxnLst/>
              <a:rect r="r" b="b" t="t" l="l"/>
              <a:pathLst>
                <a:path h="2147529" w="4672369">
                  <a:moveTo>
                    <a:pt x="4608869" y="74930"/>
                  </a:moveTo>
                  <a:cubicBezTo>
                    <a:pt x="4580929" y="30480"/>
                    <a:pt x="4531399" y="0"/>
                    <a:pt x="447424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945598"/>
                  </a:lnTo>
                  <a:cubicBezTo>
                    <a:pt x="0" y="1997669"/>
                    <a:pt x="25400" y="2043388"/>
                    <a:pt x="63500" y="2072598"/>
                  </a:cubicBezTo>
                  <a:cubicBezTo>
                    <a:pt x="91440" y="2117048"/>
                    <a:pt x="140970" y="2147529"/>
                    <a:pt x="220204" y="2147529"/>
                  </a:cubicBezTo>
                  <a:lnTo>
                    <a:pt x="4513619" y="2147529"/>
                  </a:lnTo>
                  <a:cubicBezTo>
                    <a:pt x="4601249" y="2147529"/>
                    <a:pt x="4672369" y="2076409"/>
                    <a:pt x="4672369" y="1988779"/>
                  </a:cubicBezTo>
                  <a:lnTo>
                    <a:pt x="4672369" y="201930"/>
                  </a:lnTo>
                  <a:cubicBezTo>
                    <a:pt x="4672369" y="149860"/>
                    <a:pt x="4646969" y="104140"/>
                    <a:pt x="4608869" y="74930"/>
                  </a:cubicBezTo>
                  <a:close/>
                  <a:moveTo>
                    <a:pt x="12700" y="194559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474249" y="12700"/>
                  </a:lnTo>
                  <a:cubicBezTo>
                    <a:pt x="4554259" y="12700"/>
                    <a:pt x="4620299" y="78740"/>
                    <a:pt x="4620299" y="158750"/>
                  </a:cubicBezTo>
                  <a:lnTo>
                    <a:pt x="4620299" y="1945598"/>
                  </a:lnTo>
                  <a:cubicBezTo>
                    <a:pt x="4620299" y="2025609"/>
                    <a:pt x="4554259" y="2091648"/>
                    <a:pt x="4474249" y="2091648"/>
                  </a:cubicBezTo>
                  <a:lnTo>
                    <a:pt x="158750" y="2091648"/>
                  </a:lnTo>
                  <a:cubicBezTo>
                    <a:pt x="78740" y="2091648"/>
                    <a:pt x="12700" y="2026878"/>
                    <a:pt x="12700" y="1945598"/>
                  </a:cubicBezTo>
                  <a:close/>
                  <a:moveTo>
                    <a:pt x="4660939" y="1988778"/>
                  </a:moveTo>
                  <a:cubicBezTo>
                    <a:pt x="4660939" y="2068788"/>
                    <a:pt x="4593629" y="2134828"/>
                    <a:pt x="4513619" y="2134828"/>
                  </a:cubicBezTo>
                  <a:lnTo>
                    <a:pt x="220204" y="2134828"/>
                  </a:lnTo>
                  <a:cubicBezTo>
                    <a:pt x="157480" y="2134828"/>
                    <a:pt x="120650" y="2118318"/>
                    <a:pt x="93980" y="2090378"/>
                  </a:cubicBezTo>
                  <a:cubicBezTo>
                    <a:pt x="114300" y="2099268"/>
                    <a:pt x="135890" y="2104348"/>
                    <a:pt x="160020" y="2104348"/>
                  </a:cubicBezTo>
                  <a:lnTo>
                    <a:pt x="4475519" y="2104348"/>
                  </a:lnTo>
                  <a:cubicBezTo>
                    <a:pt x="4563149" y="2104348"/>
                    <a:pt x="4634269" y="2033228"/>
                    <a:pt x="4634269" y="1945598"/>
                  </a:cubicBezTo>
                  <a:lnTo>
                    <a:pt x="4634269" y="158750"/>
                  </a:lnTo>
                  <a:cubicBezTo>
                    <a:pt x="4634269" y="140970"/>
                    <a:pt x="4630459" y="123190"/>
                    <a:pt x="4625379" y="106680"/>
                  </a:cubicBezTo>
                  <a:cubicBezTo>
                    <a:pt x="4646969" y="132080"/>
                    <a:pt x="4660939" y="165100"/>
                    <a:pt x="4660939" y="201930"/>
                  </a:cubicBezTo>
                  <a:lnTo>
                    <a:pt x="4660939" y="1988778"/>
                  </a:lnTo>
                  <a:cubicBezTo>
                    <a:pt x="4660939" y="1988778"/>
                    <a:pt x="4660939" y="1988778"/>
                    <a:pt x="4660939" y="1988778"/>
                  </a:cubicBezTo>
                  <a:close/>
                </a:path>
              </a:pathLst>
            </a:custGeom>
            <a:solidFill>
              <a:srgbClr val="262A55">
                <a:alpha val="55686"/>
              </a:srgbClr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212291" y="6619232"/>
            <a:ext cx="12771117" cy="3886602"/>
            <a:chOff x="0" y="0"/>
            <a:chExt cx="17028156" cy="5182135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0"/>
              <a:ext cx="17028156" cy="11356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8"/>
                </a:lnSpc>
              </a:pPr>
              <a:r>
                <a:rPr lang="en-US" sz="5598">
                  <a:solidFill>
                    <a:srgbClr val="262A55"/>
                  </a:solidFill>
                  <a:latin typeface="Fredoka One Bold"/>
                </a:rPr>
                <a:t>ЦЕЛЬ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1511146"/>
              <a:ext cx="17028156" cy="2876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83"/>
                </a:lnSpc>
              </a:pPr>
              <a:r>
                <a:rPr lang="en-US" sz="2488">
                  <a:solidFill>
                    <a:srgbClr val="D9D9D9"/>
                  </a:solidFill>
                  <a:latin typeface="Nunito Bold"/>
                </a:rPr>
                <a:t>1. СДЕЛАТЬ УДОБНЕЕ ПРОЦЕСС КОРМЛЕНИЯ ЖИВОТНОГО</a:t>
              </a:r>
            </a:p>
            <a:p>
              <a:pPr>
                <a:lnSpc>
                  <a:spcPts val="3483"/>
                </a:lnSpc>
              </a:pPr>
              <a:r>
                <a:rPr lang="en-US" sz="2488">
                  <a:solidFill>
                    <a:srgbClr val="D9D9D9"/>
                  </a:solidFill>
                  <a:latin typeface="Nunito Bold"/>
                </a:rPr>
                <a:t>2. НЕ НУЖНО НАГИБАТЬСЯ 3 РАЗА В ДЕНЬ </a:t>
              </a:r>
            </a:p>
            <a:p>
              <a:pPr>
                <a:lnSpc>
                  <a:spcPts val="3483"/>
                </a:lnSpc>
              </a:pPr>
              <a:r>
                <a:rPr lang="en-US" sz="2488">
                  <a:solidFill>
                    <a:srgbClr val="D9D9D9"/>
                  </a:solidFill>
                  <a:latin typeface="Nunito Bold"/>
                </a:rPr>
                <a:t>3. АВТОМАТИЗИРОВАТЬ ПРОЦЕСС ПОДАЧИ ЕДЫ</a:t>
              </a:r>
            </a:p>
            <a:p>
              <a:pPr>
                <a:lnSpc>
                  <a:spcPts val="3483"/>
                </a:lnSpc>
              </a:pPr>
              <a:r>
                <a:rPr lang="en-US" sz="2488">
                  <a:solidFill>
                    <a:srgbClr val="D9D9D9"/>
                  </a:solidFill>
                  <a:latin typeface="Nunito Bold"/>
                </a:rPr>
                <a:t>4. РАБОТАЕТ ДАЖЕ ПРИ ОТСУТСТВИИ ЧЕЛОВЕКА</a:t>
              </a:r>
            </a:p>
            <a:p>
              <a:pPr>
                <a:lnSpc>
                  <a:spcPts val="3483"/>
                </a:lnSpc>
              </a:pPr>
              <a:r>
                <a:rPr lang="en-US" sz="2488">
                  <a:solidFill>
                    <a:srgbClr val="D9D9D9"/>
                  </a:solidFill>
                  <a:latin typeface="Nunito Bold"/>
                </a:rPr>
                <a:t>5. МОЖНО ИСПОЛЬЗОВАТЬ ПОД ЛЮБЫЕ НАПОЛНИТЕЛИ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4763200"/>
              <a:ext cx="17028156" cy="4189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12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866303" y="348573"/>
            <a:ext cx="7909397" cy="4929231"/>
            <a:chOff x="0" y="0"/>
            <a:chExt cx="10545862" cy="6572308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904838"/>
              <a:ext cx="10545862" cy="45611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997"/>
                </a:lnSpc>
              </a:pPr>
              <a:r>
                <a:rPr lang="en-US" sz="7497">
                  <a:solidFill>
                    <a:srgbClr val="262A55"/>
                  </a:solidFill>
                  <a:latin typeface="Fredoka One"/>
                </a:rPr>
                <a:t>Кормушка</a:t>
              </a:r>
            </a:p>
            <a:p>
              <a:pPr algn="ctr">
                <a:lnSpc>
                  <a:spcPts val="8997"/>
                </a:lnSpc>
              </a:pPr>
              <a:r>
                <a:rPr lang="en-US" sz="7497">
                  <a:solidFill>
                    <a:srgbClr val="262A55"/>
                  </a:solidFill>
                  <a:latin typeface="Fredoka One"/>
                </a:rPr>
                <a:t>для кошек</a:t>
              </a:r>
            </a:p>
            <a:p>
              <a:pPr algn="ctr">
                <a:lnSpc>
                  <a:spcPts val="8997"/>
                </a:lnSpc>
              </a:pPr>
              <a:r>
                <a:rPr lang="en-US" sz="7497">
                  <a:solidFill>
                    <a:srgbClr val="262A55"/>
                  </a:solidFill>
                  <a:latin typeface="Fredoka One"/>
                </a:rPr>
                <a:t>"Смарт итер"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38100"/>
              <a:ext cx="10545862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262A55"/>
                  </a:solidFill>
                  <a:latin typeface="Nunito"/>
                </a:rPr>
                <a:t>CODE GEASS-R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2371012" y="5826611"/>
              <a:ext cx="5803838" cy="745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3400">
                  <a:solidFill>
                    <a:srgbClr val="262A55"/>
                  </a:solidFill>
                  <a:latin typeface="Nunito Bold"/>
                </a:rPr>
                <a:t>Харитонов Макар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5000" r="0" b="500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70014" y="1028700"/>
            <a:ext cx="7022779" cy="7786051"/>
            <a:chOff x="0" y="0"/>
            <a:chExt cx="2532902" cy="2808191"/>
          </a:xfrm>
        </p:grpSpPr>
        <p:sp>
          <p:nvSpPr>
            <p:cNvPr name="Freeform 3" id="3"/>
            <p:cNvSpPr/>
            <p:nvPr/>
          </p:nvSpPr>
          <p:spPr>
            <a:xfrm>
              <a:off x="92710" y="106680"/>
              <a:ext cx="2428763" cy="2688812"/>
            </a:xfrm>
            <a:custGeom>
              <a:avLst/>
              <a:gdLst/>
              <a:ahLst/>
              <a:cxnLst/>
              <a:rect r="r" b="b" t="t" l="l"/>
              <a:pathLst>
                <a:path h="2688812" w="2428763">
                  <a:moveTo>
                    <a:pt x="2402092" y="2499581"/>
                  </a:moveTo>
                  <a:cubicBezTo>
                    <a:pt x="2402092" y="2587212"/>
                    <a:pt x="2325892" y="2658331"/>
                    <a:pt x="2244612" y="2658331"/>
                  </a:cubicBezTo>
                  <a:lnTo>
                    <a:pt x="66040" y="2658331"/>
                  </a:lnTo>
                  <a:cubicBezTo>
                    <a:pt x="43180" y="2658331"/>
                    <a:pt x="20320" y="2653252"/>
                    <a:pt x="0" y="2644362"/>
                  </a:cubicBezTo>
                  <a:cubicBezTo>
                    <a:pt x="26670" y="2672302"/>
                    <a:pt x="63500" y="2688812"/>
                    <a:pt x="109607" y="2688812"/>
                  </a:cubicBezTo>
                  <a:lnTo>
                    <a:pt x="2282712" y="2688812"/>
                  </a:lnTo>
                  <a:cubicBezTo>
                    <a:pt x="2362722" y="2688812"/>
                    <a:pt x="2428762" y="2622771"/>
                    <a:pt x="2428762" y="2542762"/>
                  </a:cubicBezTo>
                  <a:lnTo>
                    <a:pt x="2428762" y="95250"/>
                  </a:lnTo>
                  <a:cubicBezTo>
                    <a:pt x="2428762" y="58420"/>
                    <a:pt x="2414792" y="25400"/>
                    <a:pt x="2393202" y="0"/>
                  </a:cubicBezTo>
                  <a:cubicBezTo>
                    <a:pt x="2399552" y="16510"/>
                    <a:pt x="2402092" y="34290"/>
                    <a:pt x="2402092" y="52070"/>
                  </a:cubicBezTo>
                  <a:lnTo>
                    <a:pt x="2402092" y="2499581"/>
                  </a:lnTo>
                  <a:lnTo>
                    <a:pt x="2402092" y="2499581"/>
                  </a:lnTo>
                  <a:close/>
                </a:path>
              </a:pathLst>
            </a:custGeom>
            <a:solidFill>
              <a:srgbClr val="262A55">
                <a:alpha val="55686"/>
              </a:srgbClr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12700" y="12700"/>
              <a:ext cx="2468132" cy="2739611"/>
            </a:xfrm>
            <a:custGeom>
              <a:avLst/>
              <a:gdLst/>
              <a:ahLst/>
              <a:cxnLst/>
              <a:rect r="r" b="b" t="t" l="l"/>
              <a:pathLst>
                <a:path h="2739611" w="2468132">
                  <a:moveTo>
                    <a:pt x="146050" y="2739611"/>
                  </a:moveTo>
                  <a:lnTo>
                    <a:pt x="2322082" y="2739611"/>
                  </a:lnTo>
                  <a:cubicBezTo>
                    <a:pt x="2402093" y="2739611"/>
                    <a:pt x="2468132" y="2673571"/>
                    <a:pt x="2468132" y="2593561"/>
                  </a:cubicBezTo>
                  <a:lnTo>
                    <a:pt x="2468132" y="146050"/>
                  </a:lnTo>
                  <a:cubicBezTo>
                    <a:pt x="2468132" y="66040"/>
                    <a:pt x="2402093" y="0"/>
                    <a:pt x="23220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593561"/>
                  </a:lnTo>
                  <a:cubicBezTo>
                    <a:pt x="0" y="2674841"/>
                    <a:pt x="66040" y="2739611"/>
                    <a:pt x="146050" y="2739611"/>
                  </a:cubicBezTo>
                  <a:close/>
                </a:path>
              </a:pathLst>
            </a:custGeom>
            <a:solidFill>
              <a:srgbClr val="C7D0D8">
                <a:alpha val="55686"/>
              </a:srgbClr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2532903" cy="2808192"/>
            </a:xfrm>
            <a:custGeom>
              <a:avLst/>
              <a:gdLst/>
              <a:ahLst/>
              <a:cxnLst/>
              <a:rect r="r" b="b" t="t" l="l"/>
              <a:pathLst>
                <a:path h="2808192" w="2532903">
                  <a:moveTo>
                    <a:pt x="2469403" y="74930"/>
                  </a:moveTo>
                  <a:cubicBezTo>
                    <a:pt x="2441462" y="30480"/>
                    <a:pt x="2391932" y="0"/>
                    <a:pt x="23347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606261"/>
                  </a:lnTo>
                  <a:cubicBezTo>
                    <a:pt x="0" y="2658332"/>
                    <a:pt x="25400" y="2704051"/>
                    <a:pt x="63500" y="2733261"/>
                  </a:cubicBezTo>
                  <a:cubicBezTo>
                    <a:pt x="91440" y="2777711"/>
                    <a:pt x="140970" y="2808192"/>
                    <a:pt x="204440" y="2808192"/>
                  </a:cubicBezTo>
                  <a:lnTo>
                    <a:pt x="2374153" y="2808192"/>
                  </a:lnTo>
                  <a:cubicBezTo>
                    <a:pt x="2461782" y="2808192"/>
                    <a:pt x="2532903" y="2737071"/>
                    <a:pt x="2532903" y="2649442"/>
                  </a:cubicBezTo>
                  <a:lnTo>
                    <a:pt x="2532903" y="201930"/>
                  </a:lnTo>
                  <a:cubicBezTo>
                    <a:pt x="2532902" y="149860"/>
                    <a:pt x="2507502" y="104140"/>
                    <a:pt x="2469403" y="74930"/>
                  </a:cubicBezTo>
                  <a:close/>
                  <a:moveTo>
                    <a:pt x="12700" y="260626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334782" y="12700"/>
                  </a:lnTo>
                  <a:cubicBezTo>
                    <a:pt x="2414793" y="12700"/>
                    <a:pt x="2480832" y="78740"/>
                    <a:pt x="2480832" y="158750"/>
                  </a:cubicBezTo>
                  <a:lnTo>
                    <a:pt x="2480832" y="2606261"/>
                  </a:lnTo>
                  <a:cubicBezTo>
                    <a:pt x="2480832" y="2686271"/>
                    <a:pt x="2414793" y="2752311"/>
                    <a:pt x="2334782" y="2752311"/>
                  </a:cubicBezTo>
                  <a:lnTo>
                    <a:pt x="158750" y="2752311"/>
                  </a:lnTo>
                  <a:cubicBezTo>
                    <a:pt x="78740" y="2752311"/>
                    <a:pt x="12700" y="2687541"/>
                    <a:pt x="12700" y="2606261"/>
                  </a:cubicBezTo>
                  <a:close/>
                  <a:moveTo>
                    <a:pt x="2521472" y="2649441"/>
                  </a:moveTo>
                  <a:cubicBezTo>
                    <a:pt x="2521472" y="2729451"/>
                    <a:pt x="2454162" y="2795491"/>
                    <a:pt x="2374152" y="2795491"/>
                  </a:cubicBezTo>
                  <a:lnTo>
                    <a:pt x="204440" y="2795491"/>
                  </a:lnTo>
                  <a:cubicBezTo>
                    <a:pt x="157480" y="2795491"/>
                    <a:pt x="120650" y="2778981"/>
                    <a:pt x="93980" y="2751041"/>
                  </a:cubicBezTo>
                  <a:cubicBezTo>
                    <a:pt x="114300" y="2759931"/>
                    <a:pt x="135890" y="2765011"/>
                    <a:pt x="160020" y="2765011"/>
                  </a:cubicBezTo>
                  <a:lnTo>
                    <a:pt x="2336053" y="2765011"/>
                  </a:lnTo>
                  <a:cubicBezTo>
                    <a:pt x="2423682" y="2765011"/>
                    <a:pt x="2494803" y="2693891"/>
                    <a:pt x="2494803" y="2606261"/>
                  </a:cubicBezTo>
                  <a:lnTo>
                    <a:pt x="2494803" y="158750"/>
                  </a:lnTo>
                  <a:cubicBezTo>
                    <a:pt x="2494803" y="140970"/>
                    <a:pt x="2490993" y="123190"/>
                    <a:pt x="2485913" y="106680"/>
                  </a:cubicBezTo>
                  <a:cubicBezTo>
                    <a:pt x="2507503" y="132080"/>
                    <a:pt x="2521472" y="165100"/>
                    <a:pt x="2521472" y="201930"/>
                  </a:cubicBezTo>
                  <a:lnTo>
                    <a:pt x="2521472" y="2649441"/>
                  </a:lnTo>
                  <a:cubicBezTo>
                    <a:pt x="2521472" y="2649441"/>
                    <a:pt x="2521472" y="2649441"/>
                    <a:pt x="2521472" y="2649441"/>
                  </a:cubicBezTo>
                  <a:close/>
                </a:path>
              </a:pathLst>
            </a:custGeom>
            <a:solidFill>
              <a:srgbClr val="262A55">
                <a:alpha val="55686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570014" y="1118243"/>
            <a:ext cx="6689286" cy="6076221"/>
            <a:chOff x="0" y="0"/>
            <a:chExt cx="8919048" cy="810162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8919048" cy="326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600"/>
                </a:lnSpc>
              </a:pPr>
              <a:r>
                <a:rPr lang="en-US" sz="8000">
                  <a:solidFill>
                    <a:srgbClr val="262A55"/>
                  </a:solidFill>
                  <a:latin typeface="Fredoka One Bold"/>
                </a:rPr>
                <a:t>Как </a:t>
              </a:r>
            </a:p>
            <a:p>
              <a:pPr algn="r" marL="0" indent="0" lvl="0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262A55"/>
                  </a:solidFill>
                  <a:latin typeface="Fredoka One Bold"/>
                </a:rPr>
                <a:t>работает?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668571"/>
              <a:ext cx="8919048" cy="4433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468"/>
                </a:lnSpc>
              </a:pPr>
              <a:r>
                <a:rPr lang="en-US" sz="3191">
                  <a:solidFill>
                    <a:srgbClr val="F8F5EF"/>
                  </a:solidFill>
                  <a:latin typeface="Nunito Bold"/>
                </a:rPr>
                <a:t>Животное подходит на назначенное расстояние, и кормушка автоматически открывается. Оттуда высыпается корм, и животное может спокойно есть.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-7319815" y="5481905"/>
            <a:ext cx="16196162" cy="809808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234903" y="-221775"/>
            <a:ext cx="14889079" cy="10287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-76055" y="180466"/>
            <a:ext cx="10143870" cy="6683909"/>
            <a:chOff x="0" y="0"/>
            <a:chExt cx="3433380" cy="226229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3433380" cy="2262293"/>
            </a:xfrm>
            <a:custGeom>
              <a:avLst/>
              <a:gdLst/>
              <a:ahLst/>
              <a:cxnLst/>
              <a:rect r="r" b="b" t="t" l="l"/>
              <a:pathLst>
                <a:path h="2262293" w="3433380">
                  <a:moveTo>
                    <a:pt x="3308920" y="2262292"/>
                  </a:moveTo>
                  <a:lnTo>
                    <a:pt x="124460" y="2262292"/>
                  </a:lnTo>
                  <a:cubicBezTo>
                    <a:pt x="55880" y="2262292"/>
                    <a:pt x="0" y="2206412"/>
                    <a:pt x="0" y="21378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8920" y="0"/>
                  </a:lnTo>
                  <a:cubicBezTo>
                    <a:pt x="3377500" y="0"/>
                    <a:pt x="3433380" y="55880"/>
                    <a:pt x="3433380" y="124460"/>
                  </a:cubicBezTo>
                  <a:lnTo>
                    <a:pt x="3433380" y="2137832"/>
                  </a:lnTo>
                  <a:cubicBezTo>
                    <a:pt x="3433380" y="2206413"/>
                    <a:pt x="3377500" y="2262293"/>
                    <a:pt x="3308920" y="2262293"/>
                  </a:cubicBezTo>
                  <a:close/>
                </a:path>
              </a:pathLst>
            </a:custGeom>
            <a:solidFill>
              <a:srgbClr val="6D8DB6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184099" y="2936391"/>
            <a:ext cx="1916359" cy="1916359"/>
            <a:chOff x="0" y="0"/>
            <a:chExt cx="1913890" cy="191389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42254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01860" y="4381350"/>
            <a:ext cx="2682239" cy="304125"/>
            <a:chOff x="0" y="0"/>
            <a:chExt cx="3785870" cy="429260"/>
          </a:xfrm>
        </p:grpSpPr>
        <p:sp>
          <p:nvSpPr>
            <p:cNvPr name="Freeform 16" id="16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r="r" b="b" t="t" l="l"/>
              <a:pathLst>
                <a:path h="434340" w="378587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242254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92935" y="3207677"/>
            <a:ext cx="2791164" cy="316476"/>
            <a:chOff x="0" y="0"/>
            <a:chExt cx="3785870" cy="429260"/>
          </a:xfrm>
        </p:grpSpPr>
        <p:sp>
          <p:nvSpPr>
            <p:cNvPr name="Freeform 18" id="18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r="r" b="b" t="t" l="l"/>
              <a:pathLst>
                <a:path h="434340" w="378587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242254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5400000">
            <a:off x="4199666" y="5375027"/>
            <a:ext cx="1885225" cy="213756"/>
            <a:chOff x="0" y="0"/>
            <a:chExt cx="3785870" cy="429260"/>
          </a:xfrm>
        </p:grpSpPr>
        <p:sp>
          <p:nvSpPr>
            <p:cNvPr name="Freeform 20" id="20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r="r" b="b" t="t" l="l"/>
              <a:pathLst>
                <a:path h="434340" w="378587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242254"/>
            </a:solidFill>
          </p:spPr>
        </p:sp>
      </p:grpSp>
      <p:grpSp>
        <p:nvGrpSpPr>
          <p:cNvPr name="Group 21" id="21"/>
          <p:cNvGrpSpPr/>
          <p:nvPr/>
        </p:nvGrpSpPr>
        <p:grpSpPr>
          <a:xfrm rot="5400000">
            <a:off x="4160146" y="1953977"/>
            <a:ext cx="1885225" cy="213756"/>
            <a:chOff x="0" y="0"/>
            <a:chExt cx="3785870" cy="429260"/>
          </a:xfrm>
        </p:grpSpPr>
        <p:sp>
          <p:nvSpPr>
            <p:cNvPr name="Freeform 22" id="22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r="r" b="b" t="t" l="l"/>
              <a:pathLst>
                <a:path h="434340" w="378587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242254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100458" y="3207677"/>
            <a:ext cx="2775890" cy="314744"/>
            <a:chOff x="0" y="0"/>
            <a:chExt cx="3785870" cy="429260"/>
          </a:xfrm>
        </p:grpSpPr>
        <p:sp>
          <p:nvSpPr>
            <p:cNvPr name="Freeform 24" id="24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r="r" b="b" t="t" l="l"/>
              <a:pathLst>
                <a:path h="434340" w="378587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242254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105553" y="4371887"/>
            <a:ext cx="2765698" cy="313588"/>
            <a:chOff x="0" y="0"/>
            <a:chExt cx="3785870" cy="429260"/>
          </a:xfrm>
        </p:grpSpPr>
        <p:sp>
          <p:nvSpPr>
            <p:cNvPr name="Freeform 26" id="26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r="r" b="b" t="t" l="l"/>
              <a:pathLst>
                <a:path h="434340" w="378587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242254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4178839" y="3317423"/>
            <a:ext cx="2033591" cy="949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5"/>
              </a:lnSpc>
            </a:pPr>
            <a:r>
              <a:rPr lang="en-US" sz="2740">
                <a:solidFill>
                  <a:srgbClr val="F8F5EF"/>
                </a:solidFill>
                <a:latin typeface="Open Sans Light Bold"/>
              </a:rPr>
              <a:t>обработка</a:t>
            </a:r>
          </a:p>
          <a:p>
            <a:pPr algn="ctr">
              <a:lnSpc>
                <a:spcPts val="3835"/>
              </a:lnSpc>
            </a:pPr>
            <a:r>
              <a:rPr lang="en-US" sz="2740">
                <a:solidFill>
                  <a:srgbClr val="F8F5EF"/>
                </a:solidFill>
                <a:latin typeface="Open Sans Light Bold"/>
              </a:rPr>
              <a:t>данных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78266" y="2836745"/>
            <a:ext cx="3400573" cy="949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5"/>
              </a:lnSpc>
            </a:pPr>
            <a:r>
              <a:rPr lang="en-US" sz="2740">
                <a:solidFill>
                  <a:srgbClr val="F8F5EF"/>
                </a:solidFill>
                <a:latin typeface="Open Sans Light Bold"/>
              </a:rPr>
              <a:t>расстояние до </a:t>
            </a:r>
          </a:p>
          <a:p>
            <a:pPr algn="ctr">
              <a:lnSpc>
                <a:spcPts val="3835"/>
              </a:lnSpc>
            </a:pPr>
            <a:r>
              <a:rPr lang="en-US" sz="2740">
                <a:solidFill>
                  <a:srgbClr val="F8F5EF"/>
                </a:solidFill>
                <a:latin typeface="Open Sans Light Bold"/>
              </a:rPr>
              <a:t>объекта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78266" y="3996293"/>
            <a:ext cx="3400573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8F5EF"/>
                </a:solidFill>
                <a:latin typeface="Open Sans Light Bold"/>
              </a:rPr>
              <a:t>логин и пароль от wi-fi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93694" y="6283985"/>
            <a:ext cx="748341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8F5EF"/>
                </a:solidFill>
                <a:latin typeface="Open Sans Light Bold"/>
              </a:rPr>
              <a:t>ультро звуковой дальномер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34123" y="326052"/>
            <a:ext cx="993589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8F5EF"/>
                </a:solidFill>
                <a:latin typeface="Open Sans Light Bold"/>
              </a:rPr>
              <a:t>ограничено расстояние до животного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100458" y="2872540"/>
            <a:ext cx="3300167" cy="913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1"/>
              </a:lnSpc>
            </a:pPr>
            <a:r>
              <a:rPr lang="en-US" sz="2558">
                <a:solidFill>
                  <a:srgbClr val="F8F5EF"/>
                </a:solidFill>
                <a:latin typeface="Open Sans Light Bold"/>
              </a:rPr>
              <a:t>статистика</a:t>
            </a:r>
          </a:p>
          <a:p>
            <a:pPr algn="ctr">
              <a:lnSpc>
                <a:spcPts val="3835"/>
              </a:lnSpc>
            </a:pPr>
            <a:r>
              <a:rPr lang="en-US" sz="2740">
                <a:solidFill>
                  <a:srgbClr val="F8F5EF"/>
                </a:solidFill>
                <a:latin typeface="Open Sans Light Bold"/>
              </a:rPr>
              <a:t> отрывания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014733" y="3986251"/>
            <a:ext cx="3385892" cy="951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0"/>
              </a:lnSpc>
            </a:pPr>
            <a:r>
              <a:rPr lang="en-US" sz="2728">
                <a:solidFill>
                  <a:srgbClr val="F8F5EF"/>
                </a:solidFill>
                <a:latin typeface="Open Sans Light Bold"/>
              </a:rPr>
              <a:t>информация  о подаче корма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4562" r="0" b="543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63645" y="-264967"/>
            <a:ext cx="7954333" cy="5392883"/>
            <a:chOff x="0" y="0"/>
            <a:chExt cx="1675130" cy="1135706"/>
          </a:xfrm>
        </p:grpSpPr>
        <p:sp>
          <p:nvSpPr>
            <p:cNvPr name="Freeform 3" id="3"/>
            <p:cNvSpPr/>
            <p:nvPr/>
          </p:nvSpPr>
          <p:spPr>
            <a:xfrm>
              <a:off x="92710" y="106680"/>
              <a:ext cx="1570990" cy="1016326"/>
            </a:xfrm>
            <a:custGeom>
              <a:avLst/>
              <a:gdLst/>
              <a:ahLst/>
              <a:cxnLst/>
              <a:rect r="r" b="b" t="t" l="l"/>
              <a:pathLst>
                <a:path h="1016326" w="1570990">
                  <a:moveTo>
                    <a:pt x="1544320" y="827096"/>
                  </a:moveTo>
                  <a:cubicBezTo>
                    <a:pt x="1544320" y="914726"/>
                    <a:pt x="1468120" y="985846"/>
                    <a:pt x="1386840" y="985846"/>
                  </a:cubicBezTo>
                  <a:lnTo>
                    <a:pt x="66040" y="985846"/>
                  </a:lnTo>
                  <a:cubicBezTo>
                    <a:pt x="43180" y="985846"/>
                    <a:pt x="20320" y="980766"/>
                    <a:pt x="0" y="971876"/>
                  </a:cubicBezTo>
                  <a:cubicBezTo>
                    <a:pt x="26670" y="999816"/>
                    <a:pt x="63500" y="1016326"/>
                    <a:pt x="104140" y="1016326"/>
                  </a:cubicBezTo>
                  <a:lnTo>
                    <a:pt x="1424940" y="1016326"/>
                  </a:lnTo>
                  <a:cubicBezTo>
                    <a:pt x="1504950" y="1016326"/>
                    <a:pt x="1570990" y="950286"/>
                    <a:pt x="1570990" y="870276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827096"/>
                  </a:lnTo>
                  <a:lnTo>
                    <a:pt x="1544320" y="827096"/>
                  </a:lnTo>
                  <a:close/>
                </a:path>
              </a:pathLst>
            </a:custGeom>
            <a:solidFill>
              <a:srgbClr val="9AA7B2">
                <a:alpha val="49804"/>
              </a:srgbClr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12700" y="12700"/>
              <a:ext cx="1610360" cy="1067126"/>
            </a:xfrm>
            <a:custGeom>
              <a:avLst/>
              <a:gdLst/>
              <a:ahLst/>
              <a:cxnLst/>
              <a:rect r="r" b="b" t="t" l="l"/>
              <a:pathLst>
                <a:path h="1067126" w="1610360">
                  <a:moveTo>
                    <a:pt x="146050" y="1067126"/>
                  </a:moveTo>
                  <a:lnTo>
                    <a:pt x="1464310" y="1067126"/>
                  </a:lnTo>
                  <a:cubicBezTo>
                    <a:pt x="1544320" y="1067126"/>
                    <a:pt x="1610360" y="1001086"/>
                    <a:pt x="1610360" y="921076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21076"/>
                  </a:lnTo>
                  <a:cubicBezTo>
                    <a:pt x="0" y="1002355"/>
                    <a:pt x="66040" y="1067126"/>
                    <a:pt x="146050" y="1067126"/>
                  </a:cubicBezTo>
                  <a:close/>
                </a:path>
              </a:pathLst>
            </a:custGeom>
            <a:solidFill>
              <a:srgbClr val="C7D0D8">
                <a:alpha val="49804"/>
              </a:srgbClr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675130" cy="1135706"/>
            </a:xfrm>
            <a:custGeom>
              <a:avLst/>
              <a:gdLst/>
              <a:ahLst/>
              <a:cxnLst/>
              <a:rect r="r" b="b" t="t" l="l"/>
              <a:pathLst>
                <a:path h="1135706" w="1675130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33776"/>
                  </a:lnTo>
                  <a:cubicBezTo>
                    <a:pt x="0" y="985846"/>
                    <a:pt x="25400" y="1031566"/>
                    <a:pt x="63500" y="1060776"/>
                  </a:cubicBezTo>
                  <a:cubicBezTo>
                    <a:pt x="91440" y="1105226"/>
                    <a:pt x="140970" y="1135706"/>
                    <a:pt x="198120" y="1135706"/>
                  </a:cubicBezTo>
                  <a:lnTo>
                    <a:pt x="1516380" y="1135706"/>
                  </a:lnTo>
                  <a:cubicBezTo>
                    <a:pt x="1604010" y="1135706"/>
                    <a:pt x="1675130" y="1064586"/>
                    <a:pt x="1675130" y="976956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93377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933776"/>
                  </a:lnTo>
                  <a:cubicBezTo>
                    <a:pt x="1623060" y="1013786"/>
                    <a:pt x="1557020" y="1079826"/>
                    <a:pt x="1477010" y="1079826"/>
                  </a:cubicBezTo>
                  <a:lnTo>
                    <a:pt x="158750" y="1079826"/>
                  </a:lnTo>
                  <a:cubicBezTo>
                    <a:pt x="78740" y="1079826"/>
                    <a:pt x="12700" y="1015055"/>
                    <a:pt x="12700" y="933776"/>
                  </a:cubicBezTo>
                  <a:close/>
                  <a:moveTo>
                    <a:pt x="1663700" y="976955"/>
                  </a:moveTo>
                  <a:cubicBezTo>
                    <a:pt x="1663700" y="1056965"/>
                    <a:pt x="1596390" y="1123005"/>
                    <a:pt x="1516380" y="1123005"/>
                  </a:cubicBezTo>
                  <a:lnTo>
                    <a:pt x="198120" y="1123005"/>
                  </a:lnTo>
                  <a:cubicBezTo>
                    <a:pt x="157480" y="1123005"/>
                    <a:pt x="120650" y="1106495"/>
                    <a:pt x="93980" y="1078555"/>
                  </a:cubicBezTo>
                  <a:cubicBezTo>
                    <a:pt x="114300" y="1087445"/>
                    <a:pt x="135890" y="1092525"/>
                    <a:pt x="160020" y="1092525"/>
                  </a:cubicBezTo>
                  <a:lnTo>
                    <a:pt x="1478280" y="1092525"/>
                  </a:lnTo>
                  <a:cubicBezTo>
                    <a:pt x="1565910" y="1092525"/>
                    <a:pt x="1637030" y="1021405"/>
                    <a:pt x="1637030" y="933775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976955"/>
                  </a:lnTo>
                  <a:cubicBezTo>
                    <a:pt x="1663700" y="976955"/>
                    <a:pt x="1663700" y="976955"/>
                    <a:pt x="1663700" y="976955"/>
                  </a:cubicBezTo>
                  <a:close/>
                </a:path>
              </a:pathLst>
            </a:custGeom>
            <a:solidFill>
              <a:srgbClr val="77838D">
                <a:alpha val="49804"/>
              </a:srgbClr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-7792"/>
            <a:ext cx="10271416" cy="10271416"/>
            <a:chOff x="0" y="0"/>
            <a:chExt cx="9906000" cy="99060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4953000" cy="4953000"/>
            </a:xfrm>
            <a:custGeom>
              <a:avLst/>
              <a:gdLst/>
              <a:ahLst/>
              <a:cxnLst/>
              <a:rect r="r" b="b" t="t" l="l"/>
              <a:pathLst>
                <a:path h="4953000" w="4953000">
                  <a:moveTo>
                    <a:pt x="0" y="0"/>
                  </a:moveTo>
                  <a:lnTo>
                    <a:pt x="4953000" y="0"/>
                  </a:lnTo>
                  <a:lnTo>
                    <a:pt x="4953000" y="4953000"/>
                  </a:lnTo>
                  <a:lnTo>
                    <a:pt x="0" y="4953000"/>
                  </a:lnTo>
                  <a:close/>
                </a:path>
              </a:pathLst>
            </a:custGeom>
            <a:blipFill>
              <a:blip r:embed="rId3"/>
              <a:stretch>
                <a:fillRect l="-13694" r="-13694" t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>
              <a:off x="4953000" y="0"/>
              <a:ext cx="4953000" cy="4953000"/>
            </a:xfrm>
            <a:custGeom>
              <a:avLst/>
              <a:gdLst/>
              <a:ahLst/>
              <a:cxnLst/>
              <a:rect r="r" b="b" t="t" l="l"/>
              <a:pathLst>
                <a:path h="4953000" w="4953000">
                  <a:moveTo>
                    <a:pt x="0" y="0"/>
                  </a:moveTo>
                  <a:lnTo>
                    <a:pt x="4953000" y="0"/>
                  </a:lnTo>
                  <a:lnTo>
                    <a:pt x="4953000" y="4953000"/>
                  </a:lnTo>
                  <a:lnTo>
                    <a:pt x="0" y="4953000"/>
                  </a:lnTo>
                  <a:close/>
                </a:path>
              </a:pathLst>
            </a:custGeom>
            <a:solidFill>
              <a:srgbClr val="6D8DB6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4953000"/>
              <a:ext cx="4953000" cy="4953000"/>
            </a:xfrm>
            <a:custGeom>
              <a:avLst/>
              <a:gdLst/>
              <a:ahLst/>
              <a:cxnLst/>
              <a:rect r="r" b="b" t="t" l="l"/>
              <a:pathLst>
                <a:path h="4953000" w="4953000">
                  <a:moveTo>
                    <a:pt x="0" y="0"/>
                  </a:moveTo>
                  <a:lnTo>
                    <a:pt x="4953000" y="0"/>
                  </a:lnTo>
                  <a:lnTo>
                    <a:pt x="4953000" y="4953000"/>
                  </a:lnTo>
                  <a:lnTo>
                    <a:pt x="0" y="4953000"/>
                  </a:ln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4953000" y="4953000"/>
              <a:ext cx="4953000" cy="4953000"/>
            </a:xfrm>
            <a:custGeom>
              <a:avLst/>
              <a:gdLst/>
              <a:ahLst/>
              <a:cxnLst/>
              <a:rect r="r" b="b" t="t" l="l"/>
              <a:pathLst>
                <a:path h="4953000" w="4953000">
                  <a:moveTo>
                    <a:pt x="0" y="0"/>
                  </a:moveTo>
                  <a:lnTo>
                    <a:pt x="4953000" y="0"/>
                  </a:lnTo>
                  <a:lnTo>
                    <a:pt x="4953000" y="4953000"/>
                  </a:lnTo>
                  <a:lnTo>
                    <a:pt x="0" y="4953000"/>
                  </a:lnTo>
                  <a:close/>
                </a:path>
              </a:pathLst>
            </a:custGeom>
            <a:blipFill>
              <a:blip r:embed="rId4"/>
              <a:stretch>
                <a:fillRect l="83333" r="-116666" t="100000" b="-10000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5135708" y="0"/>
            <a:ext cx="5127937" cy="5127916"/>
            <a:chOff x="0" y="0"/>
            <a:chExt cx="6350025" cy="63500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5"/>
              <a:stretch>
                <a:fillRect l="-17605" r="-17605" t="0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7771" y="5127916"/>
            <a:ext cx="5159105" cy="5159084"/>
            <a:chOff x="0" y="0"/>
            <a:chExt cx="6350025" cy="635000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16079" r="-16079" t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422173" y="1111033"/>
            <a:ext cx="7802784" cy="3385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3"/>
              </a:lnSpc>
            </a:pPr>
            <a:r>
              <a:rPr lang="en-US" sz="2595">
                <a:solidFill>
                  <a:srgbClr val="FDF9DE"/>
                </a:solidFill>
                <a:latin typeface="Raleway Bold Italics"/>
              </a:rPr>
              <a:t>НА КАРТИНКАХ ПОКАЗАН САМ "СМАРТ ИТЕР".</a:t>
            </a:r>
          </a:p>
          <a:p>
            <a:pPr>
              <a:lnSpc>
                <a:spcPts val="3373"/>
              </a:lnSpc>
            </a:pPr>
            <a:r>
              <a:rPr lang="en-US" sz="2595">
                <a:solidFill>
                  <a:srgbClr val="FDF9DE"/>
                </a:solidFill>
                <a:latin typeface="Raleway Bold Italics"/>
              </a:rPr>
              <a:t>СВЕРХУ НАХОДИТСЯ ПЛАТА УПРАВЛЕНИЯ.</a:t>
            </a:r>
          </a:p>
          <a:p>
            <a:pPr>
              <a:lnSpc>
                <a:spcPts val="3373"/>
              </a:lnSpc>
            </a:pPr>
            <a:r>
              <a:rPr lang="en-US" sz="2595">
                <a:solidFill>
                  <a:srgbClr val="FDF9DE"/>
                </a:solidFill>
                <a:latin typeface="Raleway Bold Italics"/>
              </a:rPr>
              <a:t>В НИЖНЕЙ ЧАСТИ НАХОДИТСЯ УЛЬТРО ЗВУКОВОЙ ДАЛЬНОМЕР.</a:t>
            </a:r>
          </a:p>
          <a:p>
            <a:pPr>
              <a:lnSpc>
                <a:spcPts val="3373"/>
              </a:lnSpc>
            </a:pPr>
            <a:r>
              <a:rPr lang="en-US" sz="2595">
                <a:solidFill>
                  <a:srgbClr val="FDF9DE"/>
                </a:solidFill>
                <a:latin typeface="Raleway Bold Italics"/>
              </a:rPr>
              <a:t>А ПОД САМОЙ КОРМУШКОЙ НАХОДИТСЯ СЕРВОПРИВОД.</a:t>
            </a:r>
          </a:p>
          <a:p>
            <a:pPr>
              <a:lnSpc>
                <a:spcPts val="3373"/>
              </a:lnSpc>
            </a:pPr>
            <a:r>
              <a:rPr lang="en-US" sz="2595">
                <a:solidFill>
                  <a:srgbClr val="FDF9DE"/>
                </a:solidFill>
                <a:latin typeface="Raleway Bold Italics"/>
              </a:rPr>
              <a:t>ПЛАТА НАКРЫВАЕТСЯ ОРАНЖЕВОЙ КРЫШКОЙ.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674764" y="3646441"/>
            <a:ext cx="8543214" cy="8543214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81438" y="6172200"/>
            <a:ext cx="5329865" cy="41148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10683047" y="-85725"/>
            <a:ext cx="7115528" cy="739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4"/>
              </a:lnSpc>
            </a:pPr>
            <a:r>
              <a:rPr lang="en-US" sz="4289">
                <a:solidFill>
                  <a:srgbClr val="242254"/>
                </a:solidFill>
                <a:latin typeface="Open Sans Extra Bold"/>
              </a:rPr>
              <a:t>Строение и состав.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DAEtL3wvGPo</dc:identifier>
  <dcterms:modified xsi:type="dcterms:W3CDTF">2011-08-01T06:04:30Z</dcterms:modified>
  <cp:revision>1</cp:revision>
  <dc:title>смарт итер, копия</dc:title>
</cp:coreProperties>
</file>